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6" r:id="rId7"/>
    <p:sldId id="308" r:id="rId8"/>
    <p:sldId id="309" r:id="rId9"/>
    <p:sldId id="310" r:id="rId10"/>
    <p:sldId id="31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73" r:id="rId21"/>
    <p:sldId id="29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07" r:id="rId30"/>
    <p:sldId id="281" r:id="rId31"/>
    <p:sldId id="293" r:id="rId32"/>
    <p:sldId id="295" r:id="rId33"/>
    <p:sldId id="296" r:id="rId34"/>
    <p:sldId id="312" r:id="rId35"/>
    <p:sldId id="297" r:id="rId36"/>
    <p:sldId id="299" r:id="rId37"/>
    <p:sldId id="300" r:id="rId38"/>
    <p:sldId id="301" r:id="rId39"/>
    <p:sldId id="298" r:id="rId40"/>
    <p:sldId id="313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emin Beyhan" initials="YB" lastIdx="1" clrIdx="0">
    <p:extLst>
      <p:ext uri="{19B8F6BF-5375-455C-9EA6-DF929625EA0E}">
        <p15:presenceInfo xmlns:p15="http://schemas.microsoft.com/office/powerpoint/2012/main" userId="0bf27a34a048d5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36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97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52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07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9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81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69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57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37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93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71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54CC-31F8-4579-8F3F-3B0D70AA9637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0D6-141C-4D01-ACC2-6504CA0448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60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/>
          <a:srcRect l="8196" r="8273"/>
          <a:stretch/>
        </p:blipFill>
        <p:spPr>
          <a:xfrm>
            <a:off x="584008" y="4415891"/>
            <a:ext cx="2353139" cy="211285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547" y="3606027"/>
            <a:ext cx="3333290" cy="292271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60440" y="1382233"/>
            <a:ext cx="9405766" cy="2509283"/>
          </a:xfrm>
        </p:spPr>
        <p:txBody>
          <a:bodyPr>
            <a:normAutofit/>
          </a:bodyPr>
          <a:lstStyle/>
          <a:p>
            <a:r>
              <a:rPr lang="tr-TR" b="1" dirty="0"/>
              <a:t>GEBELİK ve EMZİKLİLİK DÖNEMİNDE BESLENME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14612" r="17059" b="31788"/>
          <a:stretch/>
        </p:blipFill>
        <p:spPr>
          <a:xfrm>
            <a:off x="322729" y="398622"/>
            <a:ext cx="1301675" cy="129943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l="14612" r="17059" b="31788"/>
          <a:stretch/>
        </p:blipFill>
        <p:spPr>
          <a:xfrm>
            <a:off x="10515601" y="337033"/>
            <a:ext cx="1301675" cy="129943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186490" y="4518853"/>
            <a:ext cx="7815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SAĞLIK BİLİMLERİ FAKÜLTESİ</a:t>
            </a:r>
          </a:p>
          <a:p>
            <a:pPr algn="ctr"/>
            <a:r>
              <a:rPr lang="tr-TR" sz="2800" b="1" dirty="0"/>
              <a:t>BESLENME ve DİYETETİK BÖLÜMÜ</a:t>
            </a:r>
          </a:p>
        </p:txBody>
      </p:sp>
    </p:spTree>
    <p:extLst>
      <p:ext uri="{BB962C8B-B14F-4D97-AF65-F5344CB8AC3E}">
        <p14:creationId xmlns:p14="http://schemas.microsoft.com/office/powerpoint/2010/main" val="221766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Gebelikte Gerekli Günlük Besin Tüketim Miktarları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045923"/>
              </p:ext>
            </p:extLst>
          </p:nvPr>
        </p:nvGraphicFramePr>
        <p:xfrm>
          <a:off x="838200" y="1825625"/>
          <a:ext cx="10515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294823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55517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Besin Grupları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Miktar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33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Süt, yoğurt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2 su bardağı (400-500 ml)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09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Peynir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2 kibrit kutusu kadar (60 g)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13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Et, tavuk, balık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3-4 porsiyon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6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Yumurta,</a:t>
                      </a:r>
                      <a:r>
                        <a:rPr lang="tr-TR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2000" baseline="0" dirty="0" err="1">
                          <a:solidFill>
                            <a:schemeClr val="bg1"/>
                          </a:solidFill>
                        </a:rPr>
                        <a:t>kurubaklagiller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1 porsiyon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Taze sebze ve meyveler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5-7 porsiyon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7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Tahıllar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9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- Ekmek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4-6 porsiyon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0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- Pirinç,</a:t>
                      </a:r>
                      <a:r>
                        <a:rPr lang="tr-TR" sz="2000" baseline="0" dirty="0">
                          <a:solidFill>
                            <a:schemeClr val="bg1"/>
                          </a:solidFill>
                        </a:rPr>
                        <a:t> bulgur, makarna </a:t>
                      </a:r>
                      <a:r>
                        <a:rPr lang="tr-TR" sz="2000" baseline="0" dirty="0" err="1">
                          <a:solidFill>
                            <a:schemeClr val="bg1"/>
                          </a:solidFill>
                        </a:rPr>
                        <a:t>vb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>
                          <a:solidFill>
                            <a:schemeClr val="bg1"/>
                          </a:solidFill>
                        </a:rPr>
                        <a:t>2-3</a:t>
                      </a:r>
                      <a:r>
                        <a:rPr lang="tr-TR" sz="2000" baseline="0" dirty="0">
                          <a:solidFill>
                            <a:schemeClr val="bg1"/>
                          </a:solidFill>
                        </a:rPr>
                        <a:t> porsiyon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18521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890325" y="5558566"/>
            <a:ext cx="1301675" cy="1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7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err="1"/>
              <a:t>Folik</a:t>
            </a:r>
            <a:r>
              <a:rPr lang="tr-TR" dirty="0"/>
              <a:t> Asit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314113" cy="435133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dirty="0"/>
              <a:t>Gebelik öncesi yeterli </a:t>
            </a:r>
            <a:r>
              <a:rPr lang="tr-TR" sz="3200" dirty="0" err="1"/>
              <a:t>folik</a:t>
            </a:r>
            <a:r>
              <a:rPr lang="tr-TR" sz="3200" dirty="0"/>
              <a:t> asit alımı </a:t>
            </a:r>
            <a:r>
              <a:rPr lang="tr-TR" sz="3200" dirty="0" err="1"/>
              <a:t>nöral</a:t>
            </a:r>
            <a:r>
              <a:rPr lang="tr-TR" sz="3200" dirty="0"/>
              <a:t> tüp </a:t>
            </a:r>
            <a:r>
              <a:rPr lang="tr-TR" sz="3200" dirty="0" err="1"/>
              <a:t>defekti</a:t>
            </a:r>
            <a:r>
              <a:rPr lang="tr-TR" sz="3200" dirty="0"/>
              <a:t>, düşük doğum ağırlığı, erken doğum (prematüre) gibi sorunlara karşı koruyucudur.</a:t>
            </a:r>
          </a:p>
          <a:p>
            <a:r>
              <a:rPr lang="tr-TR" sz="3200" dirty="0"/>
              <a:t>Gebelik öncesi dönemden itibaren gebelikten sonra 3. aya kadar diyete ek olarak günlük </a:t>
            </a:r>
            <a:r>
              <a:rPr lang="tr-TR" sz="3200" dirty="0">
                <a:solidFill>
                  <a:srgbClr val="FF0000"/>
                </a:solidFill>
              </a:rPr>
              <a:t>400 </a:t>
            </a:r>
            <a:r>
              <a:rPr lang="tr-TR" sz="3200" dirty="0" err="1">
                <a:solidFill>
                  <a:srgbClr val="FF0000"/>
                </a:solidFill>
              </a:rPr>
              <a:t>mcg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folik</a:t>
            </a:r>
            <a:r>
              <a:rPr lang="tr-TR" sz="3200" dirty="0"/>
              <a:t> asit desteği (</a:t>
            </a:r>
            <a:r>
              <a:rPr lang="tr-TR" sz="3200" dirty="0" err="1"/>
              <a:t>suplementasyon</a:t>
            </a:r>
            <a:r>
              <a:rPr lang="tr-TR" sz="3200" dirty="0"/>
              <a:t>) verilmesi önerilmektedir.</a:t>
            </a:r>
          </a:p>
          <a:p>
            <a:r>
              <a:rPr lang="tr-TR" sz="3200" dirty="0"/>
              <a:t>Gebelik süresince yeterli sebze ve meyve (en az 5 porsiyon) tüketilmelidir.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9765">
            <a:off x="9464329" y="2449630"/>
            <a:ext cx="2304491" cy="15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0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D Vitamini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7047155" cy="435133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dirty="0"/>
              <a:t>En iyi D vitamini kaynağı güneştir ancak gebelik döneminde artan gereksinme karşılanamaz.</a:t>
            </a:r>
          </a:p>
          <a:p>
            <a:r>
              <a:rPr lang="tr-TR" sz="3200" dirty="0"/>
              <a:t>Gereksinmenin artması nedeniyle T.C Sağlık Bakanlığı tüm gebelere gebeliğin 12. haftasından itibaren doğum sonrası 6. aya kadar 1200 IU (30 </a:t>
            </a:r>
            <a:r>
              <a:rPr lang="tr-TR" sz="3200" dirty="0" err="1"/>
              <a:t>mcg</a:t>
            </a:r>
            <a:r>
              <a:rPr lang="tr-TR" sz="3200" dirty="0"/>
              <a:t>)/ gün (9 damla) tek doz D vitamini desteğinin kullanılmasını önermektedir.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9717" r="13160"/>
          <a:stretch/>
        </p:blipFill>
        <p:spPr>
          <a:xfrm>
            <a:off x="7885354" y="2132700"/>
            <a:ext cx="3960756" cy="25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Kalsiyum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708770" cy="4351338"/>
          </a:xfrm>
          <a:ln w="285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tr-TR" sz="3200" dirty="0"/>
              <a:t>Güneş ışınlarından yararlanamama, hareket azlığı, sık doğumlar ve emzirme ile beraber kalsiyum kayıpları artar. Diyetle yeterli kalsiyum alınmazsa annede </a:t>
            </a:r>
            <a:r>
              <a:rPr lang="tr-TR" sz="3200" dirty="0" err="1"/>
              <a:t>osteomalasia</a:t>
            </a:r>
            <a:r>
              <a:rPr lang="tr-TR" sz="3200" dirty="0"/>
              <a:t> (kemik yumuşaması) ve diş çürükleri görülür.</a:t>
            </a:r>
          </a:p>
          <a:p>
            <a:r>
              <a:rPr lang="tr-TR" sz="3200" dirty="0"/>
              <a:t>Süt ve süt ürünleri tüketimi arttırılmalıdır. </a:t>
            </a:r>
          </a:p>
          <a:p>
            <a:r>
              <a:rPr lang="tr-TR" sz="3200" dirty="0"/>
              <a:t>Yeterli kalsiyum tüketimi ile bebeğin kemik yapısı gelişir, annenin kemik kütlesi korunur ve anneyi osteoporozdan korur.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9150">
            <a:off x="8692626" y="2172492"/>
            <a:ext cx="3003177" cy="18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İyot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111701" cy="435133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dirty="0"/>
              <a:t>Özellikle çeşitli nedenlerle tuz alımının kısıtlanması gereken gebelik planlayan kadınlar, gebe ve emziren kadınların iyot gereksinmesi (200- 250 </a:t>
            </a:r>
            <a:r>
              <a:rPr lang="tr-TR" sz="3200" dirty="0" err="1"/>
              <a:t>mcg</a:t>
            </a:r>
            <a:r>
              <a:rPr lang="tr-TR" sz="3200" dirty="0"/>
              <a:t>/gün) mutlaka karşılanmalıdır.</a:t>
            </a:r>
          </a:p>
          <a:p>
            <a:r>
              <a:rPr lang="tr-TR" sz="3200" dirty="0"/>
              <a:t>Mutlaka </a:t>
            </a:r>
            <a:r>
              <a:rPr lang="tr-TR" sz="3200" dirty="0">
                <a:solidFill>
                  <a:srgbClr val="FF0000"/>
                </a:solidFill>
              </a:rPr>
              <a:t>iyotlu tuz </a:t>
            </a:r>
            <a:r>
              <a:rPr lang="tr-TR" sz="3200" dirty="0"/>
              <a:t>kullanılmalıdır 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703" y="3076687"/>
            <a:ext cx="2656097" cy="14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Balık Tüketimi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359127" cy="4351338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tr-TR" dirty="0"/>
              <a:t>Balık, bebeğin beyin gelişimi için gerekli olan </a:t>
            </a:r>
            <a:r>
              <a:rPr lang="tr-TR" dirty="0" err="1"/>
              <a:t>omega</a:t>
            </a:r>
            <a:r>
              <a:rPr lang="tr-TR" dirty="0"/>
              <a:t> 3 bakımından zengindir.</a:t>
            </a:r>
          </a:p>
          <a:p>
            <a:r>
              <a:rPr lang="tr-TR" dirty="0"/>
              <a:t>Haftada 180- 360 g yağlı balık (somon, alabalık, yayın balığı) tüketimi önerilmektedir.</a:t>
            </a:r>
          </a:p>
          <a:p>
            <a:r>
              <a:rPr lang="tr-TR" dirty="0"/>
              <a:t>Konserve ton balığı tüketimi ise haftada 180 g’dan az olmalıdır.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t="20499" b="9103"/>
          <a:stretch/>
        </p:blipFill>
        <p:spPr>
          <a:xfrm rot="20622179">
            <a:off x="8487595" y="2698666"/>
            <a:ext cx="2897721" cy="16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Sıvı Alımı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32002" cy="4351338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tr-TR" dirty="0"/>
              <a:t>Su, süt, ayran, taze sıkılmış meyve suları tercih edilmelidir.</a:t>
            </a:r>
          </a:p>
          <a:p>
            <a:r>
              <a:rPr lang="tr-TR" dirty="0"/>
              <a:t>Hazır meyve suları, gazoz ve kolalı içeceklerden uzak durulmalıdır.</a:t>
            </a:r>
          </a:p>
          <a:p>
            <a:r>
              <a:rPr lang="tr-TR" dirty="0"/>
              <a:t>Su ihtiyacı çay, kahve gibi kafein içeren içeceklerden sağlanmamalıdır. Günlük kafein alımı en fazla </a:t>
            </a:r>
            <a:r>
              <a:rPr lang="tr-TR" dirty="0">
                <a:solidFill>
                  <a:srgbClr val="FF0000"/>
                </a:solidFill>
              </a:rPr>
              <a:t>200 mg/gün </a:t>
            </a:r>
            <a:r>
              <a:rPr lang="tr-TR" dirty="0"/>
              <a:t>olmalıdır. (yaklaşık 2 fincan neskafe veya 4-5 bardak çay).</a:t>
            </a:r>
          </a:p>
          <a:p>
            <a:r>
              <a:rPr lang="tr-TR" dirty="0"/>
              <a:t>Günde </a:t>
            </a:r>
            <a:r>
              <a:rPr lang="tr-TR" dirty="0">
                <a:solidFill>
                  <a:srgbClr val="FF0000"/>
                </a:solidFill>
              </a:rPr>
              <a:t>8-10 bardak</a:t>
            </a:r>
            <a:r>
              <a:rPr lang="tr-TR" dirty="0"/>
              <a:t> su tüketilmelidir 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5945"/>
          <a:stretch/>
        </p:blipFill>
        <p:spPr>
          <a:xfrm>
            <a:off x="7898885" y="1956114"/>
            <a:ext cx="3167596" cy="263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85" y="5144351"/>
            <a:ext cx="1696143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57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Sigara ve Alkol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1382" y="2055665"/>
            <a:ext cx="10515600" cy="1423184"/>
          </a:xfrm>
        </p:spPr>
        <p:txBody>
          <a:bodyPr>
            <a:normAutofit/>
          </a:bodyPr>
          <a:lstStyle/>
          <a:p>
            <a:r>
              <a:rPr lang="tr-TR" sz="3200" dirty="0"/>
              <a:t>Gebelik döneminde kesinlikle sigara ve alkol kullanılmamalıdır.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4" y="3341539"/>
            <a:ext cx="3721380" cy="2093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982" y="3034609"/>
            <a:ext cx="3483546" cy="303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37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Obezite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445188" cy="4351338"/>
          </a:xfrm>
        </p:spPr>
        <p:txBody>
          <a:bodyPr>
            <a:normAutofit/>
          </a:bodyPr>
          <a:lstStyle/>
          <a:p>
            <a:r>
              <a:rPr lang="tr-TR" dirty="0"/>
              <a:t>Gebelik öncesi ve gebelikte annede </a:t>
            </a:r>
            <a:r>
              <a:rPr lang="tr-TR" dirty="0" err="1"/>
              <a:t>obezite</a:t>
            </a:r>
            <a:r>
              <a:rPr lang="tr-TR" dirty="0"/>
              <a:t> hem annenin hem de bebeğin sağlığını riske atmaktadır. </a:t>
            </a:r>
          </a:p>
          <a:p>
            <a:r>
              <a:rPr lang="tr-TR" dirty="0"/>
              <a:t>Gebelik öncesi beden kütle indeksine göre gebelik dönemi boyunca ağırlık kazanımı:</a:t>
            </a:r>
          </a:p>
          <a:p>
            <a:r>
              <a:rPr lang="tr-TR" b="1" dirty="0">
                <a:solidFill>
                  <a:srgbClr val="FF0000"/>
                </a:solidFill>
              </a:rPr>
              <a:t>Zayıf (BKİ &lt;18.5 kg/m</a:t>
            </a:r>
            <a:r>
              <a:rPr lang="tr-TR" b="1" baseline="30000" dirty="0">
                <a:solidFill>
                  <a:srgbClr val="FF0000"/>
                </a:solidFill>
              </a:rPr>
              <a:t>2</a:t>
            </a:r>
            <a:r>
              <a:rPr lang="tr-TR" b="1" dirty="0">
                <a:solidFill>
                  <a:srgbClr val="FF0000"/>
                </a:solidFill>
              </a:rPr>
              <a:t>) :</a:t>
            </a:r>
            <a:r>
              <a:rPr lang="tr-TR" dirty="0"/>
              <a:t>12.5-18 kg</a:t>
            </a:r>
          </a:p>
          <a:p>
            <a:r>
              <a:rPr lang="tr-TR" b="1" dirty="0">
                <a:solidFill>
                  <a:srgbClr val="FF0000"/>
                </a:solidFill>
              </a:rPr>
              <a:t>Normal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(BKİ =18.5-24.9 kg/m</a:t>
            </a:r>
            <a:r>
              <a:rPr lang="tr-TR" b="1" baseline="30000" dirty="0">
                <a:solidFill>
                  <a:srgbClr val="FF0000"/>
                </a:solidFill>
              </a:rPr>
              <a:t>2</a:t>
            </a:r>
            <a:r>
              <a:rPr lang="tr-TR" b="1" dirty="0">
                <a:solidFill>
                  <a:srgbClr val="FF0000"/>
                </a:solidFill>
              </a:rPr>
              <a:t>) : </a:t>
            </a:r>
            <a:r>
              <a:rPr lang="tr-TR" dirty="0"/>
              <a:t>11.5- 16 kg</a:t>
            </a:r>
          </a:p>
          <a:p>
            <a:r>
              <a:rPr lang="tr-TR" b="1" dirty="0">
                <a:solidFill>
                  <a:srgbClr val="FF0000"/>
                </a:solidFill>
              </a:rPr>
              <a:t>Hafif şişman (BKİ =25-29.9 kg/m</a:t>
            </a:r>
            <a:r>
              <a:rPr lang="tr-TR" b="1" baseline="30000" dirty="0">
                <a:solidFill>
                  <a:srgbClr val="FF0000"/>
                </a:solidFill>
              </a:rPr>
              <a:t>2</a:t>
            </a:r>
            <a:r>
              <a:rPr lang="tr-TR" b="1" dirty="0">
                <a:solidFill>
                  <a:srgbClr val="FF0000"/>
                </a:solidFill>
              </a:rPr>
              <a:t>) : </a:t>
            </a:r>
            <a:r>
              <a:rPr lang="tr-TR" dirty="0"/>
              <a:t>7-11.5 kg</a:t>
            </a:r>
          </a:p>
          <a:p>
            <a:r>
              <a:rPr lang="tr-TR" b="1" dirty="0">
                <a:solidFill>
                  <a:srgbClr val="FF0000"/>
                </a:solidFill>
              </a:rPr>
              <a:t>Şişman (BKİ ≥30 kg/m</a:t>
            </a:r>
            <a:r>
              <a:rPr lang="tr-TR" b="1" baseline="30000" dirty="0">
                <a:solidFill>
                  <a:srgbClr val="FF0000"/>
                </a:solidFill>
              </a:rPr>
              <a:t>2</a:t>
            </a:r>
            <a:r>
              <a:rPr lang="tr-TR" b="1" dirty="0">
                <a:solidFill>
                  <a:srgbClr val="FF0000"/>
                </a:solidFill>
              </a:rPr>
              <a:t>): </a:t>
            </a:r>
            <a:r>
              <a:rPr lang="tr-TR" dirty="0"/>
              <a:t>5-9 kg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38200" y="1825626"/>
            <a:ext cx="7294581" cy="4625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253" y="2292570"/>
            <a:ext cx="2114550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34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3198" y="351826"/>
            <a:ext cx="8015344" cy="6296399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Gebelik süresince yeterli ağırlık kazanımı sağlanmazsa (&lt;7 kg) düşük ağırlıklı bebek doğum riski artar. </a:t>
            </a:r>
          </a:p>
          <a:p>
            <a:r>
              <a:rPr lang="tr-TR" sz="3200" dirty="0"/>
              <a:t>Aşırı ağırlık kazanımı ise iri bebek (</a:t>
            </a:r>
            <a:r>
              <a:rPr lang="tr-TR" sz="3200" dirty="0" err="1"/>
              <a:t>makrozomik</a:t>
            </a:r>
            <a:r>
              <a:rPr lang="tr-TR" sz="3200" dirty="0"/>
              <a:t>, &gt;4500 g) doğumuna neden olur. Yetişkin dönemde ise </a:t>
            </a:r>
            <a:r>
              <a:rPr lang="tr-TR" sz="3200" dirty="0" err="1"/>
              <a:t>obezite</a:t>
            </a:r>
            <a:r>
              <a:rPr lang="tr-TR" sz="3200" dirty="0"/>
              <a:t> ile ilişkili pek çok kronik hastalıklara zemin oluşturur. </a:t>
            </a:r>
          </a:p>
          <a:p>
            <a:r>
              <a:rPr lang="tr-TR" sz="3200" dirty="0"/>
              <a:t>Annelerde ise fazla ağırlık kazanımı </a:t>
            </a:r>
            <a:r>
              <a:rPr lang="tr-TR" sz="3200" dirty="0" err="1"/>
              <a:t>gestasyonel</a:t>
            </a:r>
            <a:r>
              <a:rPr lang="tr-TR" sz="3200" dirty="0"/>
              <a:t> diyabet, </a:t>
            </a:r>
            <a:r>
              <a:rPr lang="tr-TR" sz="3200" dirty="0" err="1"/>
              <a:t>metabolik</a:t>
            </a:r>
            <a:r>
              <a:rPr lang="tr-TR" sz="3200" dirty="0"/>
              <a:t> sendrom ve </a:t>
            </a:r>
            <a:r>
              <a:rPr lang="tr-TR" sz="3200" dirty="0" err="1"/>
              <a:t>obezite</a:t>
            </a:r>
            <a:r>
              <a:rPr lang="tr-TR" sz="3200" dirty="0"/>
              <a:t> ile ilişkilidir. </a:t>
            </a:r>
          </a:p>
          <a:p>
            <a:r>
              <a:rPr lang="tr-TR" sz="3200" dirty="0">
                <a:solidFill>
                  <a:srgbClr val="FF0000"/>
                </a:solidFill>
              </a:rPr>
              <a:t>Gebelik süresince zayıflama diyetleri kesinlikle uygulanmamalıdır.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7824"/>
          <a:stretch/>
        </p:blipFill>
        <p:spPr>
          <a:xfrm>
            <a:off x="8647130" y="601700"/>
            <a:ext cx="3070188" cy="22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5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GEBELİK DÖNEMİNDE BESLENME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73791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dirty="0"/>
              <a:t>Gebelik her kadın için doğal bir olaydır.</a:t>
            </a:r>
          </a:p>
          <a:p>
            <a:r>
              <a:rPr lang="tr-TR" dirty="0"/>
              <a:t>Okul çağı öncesi çocuklar ile beraber gebe ve emzikli kadınlar da yetersiz ve dengesiz beslenme sorunlarından etkilenmektedir.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7575" y="121215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66" y="3528053"/>
            <a:ext cx="4054905" cy="235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3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6406" y="232412"/>
            <a:ext cx="10515600" cy="1325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Kansızlık (Anemi)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406" y="1670051"/>
            <a:ext cx="8058374" cy="5075872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Gebelikte artan demir gereksinmesinin karşılanamaması</a:t>
            </a:r>
          </a:p>
          <a:p>
            <a:r>
              <a:rPr lang="tr-TR" sz="3200" dirty="0"/>
              <a:t>Kan hacminin artması,</a:t>
            </a:r>
          </a:p>
          <a:p>
            <a:r>
              <a:rPr lang="tr-TR" sz="3200" dirty="0"/>
              <a:t>İki gebelik arasında 2 yıldan az sürenin olması,</a:t>
            </a:r>
          </a:p>
          <a:p>
            <a:r>
              <a:rPr lang="tr-TR" sz="3200" dirty="0"/>
              <a:t>Düşüklerle demir depolarının azalması,</a:t>
            </a:r>
          </a:p>
          <a:p>
            <a:r>
              <a:rPr lang="tr-TR" sz="3200" dirty="0"/>
              <a:t>Besinlerle alınan demirin vücutta kullanımının az olması,</a:t>
            </a:r>
          </a:p>
          <a:p>
            <a:r>
              <a:rPr lang="tr-TR" sz="3200" dirty="0"/>
              <a:t>Toprak, kağıt, kireç gibi besin olmayan kaynakların yenmesi (</a:t>
            </a:r>
            <a:r>
              <a:rPr lang="tr-TR" sz="3200" dirty="0" err="1"/>
              <a:t>pika</a:t>
            </a:r>
            <a:r>
              <a:rPr lang="tr-TR" sz="3200" dirty="0"/>
              <a:t>) aneminin başlıca nedenlerindendir.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966" y="2388197"/>
            <a:ext cx="2479353" cy="16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0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Sağlık Bakanlığı politika olarak;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003664" cy="4351338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tr-TR" sz="3200" dirty="0"/>
              <a:t>Her gebeye 16. haftadan itibaren doğuma kadar ve doğumdan sonra 3. aya kadar toplamda 9 ay boyunca 40-60 mg/gün demir desteği (</a:t>
            </a:r>
            <a:r>
              <a:rPr lang="tr-TR" sz="3200" dirty="0" err="1"/>
              <a:t>supleman</a:t>
            </a:r>
            <a:r>
              <a:rPr lang="tr-TR" sz="3200" dirty="0"/>
              <a:t>) verilmesini önermektedir.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19458" name="Picture 2" descr="Sağlık Bakanlığı açıkladı: Personel alımı 2018 kontenjan sayısı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4317"/>
          <a:stretch/>
        </p:blipFill>
        <p:spPr bwMode="auto">
          <a:xfrm>
            <a:off x="8403962" y="2126052"/>
            <a:ext cx="3313356" cy="20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6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80" y="454282"/>
            <a:ext cx="9303125" cy="5806669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dirty="0"/>
              <a:t>Kırmızı et, kümes hayvanları, kuru baklagiller, tam tahıllar ve zenginleştirilmiş tahıl ürünleri demirden zengin kaynaklardır ve tüketimi sağlanmalıdır</a:t>
            </a:r>
          </a:p>
          <a:p>
            <a:r>
              <a:rPr lang="tr-TR" sz="3200" dirty="0"/>
              <a:t>Bu ilaçların aç karnına veya meyve suyu ile beraber tüketimi vücuttaki kullanımını arttırmaktadır.</a:t>
            </a:r>
          </a:p>
          <a:p>
            <a:r>
              <a:rPr lang="tr-TR" sz="3200" dirty="0"/>
              <a:t>Her öğünde sebze, meyve gibi C vitamininden zengin besinlerin bulunması da emilime yardımcı olmaktadır.</a:t>
            </a:r>
          </a:p>
          <a:p>
            <a:r>
              <a:rPr lang="tr-TR" sz="3200" dirty="0"/>
              <a:t>Yemeklerin yanında çay, kahve tüketimi demir emilimini azalttığından kaçınılmalıdır.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646261" y="5474368"/>
            <a:ext cx="1301675" cy="1299434"/>
          </a:xfrm>
          <a:prstGeom prst="rect">
            <a:avLst/>
          </a:prstGeom>
        </p:spPr>
      </p:pic>
      <p:pic>
        <p:nvPicPr>
          <p:cNvPr id="18434" name="Picture 2" descr="ünlem | ŞimşirTar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49" y="1406450"/>
            <a:ext cx="1834743" cy="18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0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Konstipasyon (Kabızlık)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4"/>
            <a:ext cx="9413838" cy="4702615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2900" dirty="0"/>
              <a:t>Gebelikte görülen </a:t>
            </a:r>
            <a:r>
              <a:rPr lang="tr-TR" sz="2900" dirty="0" err="1"/>
              <a:t>hormonal</a:t>
            </a:r>
            <a:r>
              <a:rPr lang="tr-TR" sz="2900" dirty="0"/>
              <a:t> değişiklikler barsak hareketlerinin yavaşlamasına ve sonucunda kabızlık oluşumuna neden olmaktadır. Demir desteği kullanımı da kabızlığı ağırlaştırabilmektedir.</a:t>
            </a:r>
          </a:p>
          <a:p>
            <a:r>
              <a:rPr lang="tr-TR" sz="2900" dirty="0"/>
              <a:t>Sebze, meyve, kuru baklagiller, tam tahıllar gibi posadan zengin besinler tüketilmelidir.</a:t>
            </a:r>
          </a:p>
          <a:p>
            <a:r>
              <a:rPr lang="tr-TR" sz="2900" dirty="0"/>
              <a:t>Sıvı tüketimi arttırılmalıdır. </a:t>
            </a:r>
            <a:r>
              <a:rPr lang="tr-TR" sz="2900" dirty="0">
                <a:solidFill>
                  <a:srgbClr val="FF0000"/>
                </a:solidFill>
              </a:rPr>
              <a:t>Günde 8-10 bardak !!!</a:t>
            </a:r>
          </a:p>
          <a:p>
            <a:r>
              <a:rPr lang="tr-TR" sz="2900" dirty="0" err="1"/>
              <a:t>Laksatif</a:t>
            </a:r>
            <a:r>
              <a:rPr lang="tr-TR" sz="2900" dirty="0"/>
              <a:t> etkisi olan kuru erik, incir gibi besinler kabızlığı önleyebilir.</a:t>
            </a:r>
          </a:p>
          <a:p>
            <a:r>
              <a:rPr lang="tr-TR" sz="2900" dirty="0"/>
              <a:t>Düzenli fiziksel aktivite de barsak hareketlerinizi destekler.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5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Bulantı- Kusma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9489141" cy="4844117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dirty="0"/>
              <a:t>Bulantılar mide boş iken daha fazla olur. Az az ve sık sık  beslenilmelidir.</a:t>
            </a:r>
          </a:p>
          <a:p>
            <a:r>
              <a:rPr lang="tr-TR" dirty="0"/>
              <a:t>Sıvı alımı öğün öncesinde veya öğün sonrasında yapılmalı, yemeklerle beraber sıvı tüketilmemelidir.</a:t>
            </a:r>
          </a:p>
          <a:p>
            <a:r>
              <a:rPr lang="tr-TR" dirty="0"/>
              <a:t>Gebelik döneminde anne kokulara karşı hassas olabileceğinden kokuların yoğun olduğu ortamdan kaçınılmalıdır.</a:t>
            </a:r>
          </a:p>
          <a:p>
            <a:r>
              <a:rPr lang="tr-TR" dirty="0"/>
              <a:t>Sabah bulantıları varsa kalkmadan önce kraker, sade kızarmış ekmek (</a:t>
            </a:r>
            <a:r>
              <a:rPr lang="tr-TR" dirty="0" err="1"/>
              <a:t>etimek</a:t>
            </a:r>
            <a:r>
              <a:rPr lang="tr-TR" dirty="0"/>
              <a:t>), kahvaltılık tahıllar, mısır gevreği vb. kuru besinler mide asidini azalttığından tüketilebilir.</a:t>
            </a:r>
          </a:p>
          <a:p>
            <a:r>
              <a:rPr lang="tr-TR" dirty="0"/>
              <a:t>Kızartma ve yağlı besinlerden mümkün olduğunca uzak durulmalıdır.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5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Gestasyonel Diyabet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788972" cy="435133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dirty="0"/>
              <a:t>İlk kez gebelikte ortaya çıkan glikoz </a:t>
            </a:r>
            <a:r>
              <a:rPr lang="tr-TR" sz="3200" dirty="0" err="1"/>
              <a:t>intoleransıdır</a:t>
            </a:r>
            <a:r>
              <a:rPr lang="tr-TR" sz="3200" dirty="0"/>
              <a:t>.</a:t>
            </a:r>
          </a:p>
          <a:p>
            <a:r>
              <a:rPr lang="tr-TR" sz="3200" dirty="0"/>
              <a:t>Çoğunlukla doğumdan sonra geçer. Kan şekerleri düzenli olarak izlenmeli ve kan glikoz düzeylerine uygun beslenme düzeni oluşturulmalı ve fazla ağırlık kazanımından kaçınılmalıdır.</a:t>
            </a:r>
          </a:p>
          <a:p>
            <a:r>
              <a:rPr lang="tr-TR" sz="3200" dirty="0">
                <a:solidFill>
                  <a:srgbClr val="FF0000"/>
                </a:solidFill>
              </a:rPr>
              <a:t>Zayıflama diyeti uygulanmamalıdır !!!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15364" name="Picture 4" descr="Haber Duyuru Detayları| Özel Eryaman Hastane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79" y="2715347"/>
            <a:ext cx="3426721" cy="148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2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Gebelik Zehirlenmesi (</a:t>
            </a:r>
            <a:r>
              <a:rPr lang="tr-TR" dirty="0" err="1"/>
              <a:t>Toksemi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186544" cy="4351338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dirty="0"/>
              <a:t>Yetersiz ve dengesiz beslenmeye bağlı olarak gebeliğin sonlarına doğru annede kan basıncı artabilir, idrarla protein kaybı ile el ve ayaklarda ödem oluşabilir. </a:t>
            </a:r>
          </a:p>
          <a:p>
            <a:r>
              <a:rPr lang="tr-TR" sz="3200" dirty="0"/>
              <a:t>Diyetle sodyum ve protein alımı sınırlanır ve B grubu vitaminlerinin alımı arttırılarak tıbbi beslenme tedavisi uygulanması önerilir.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358" y="1825625"/>
            <a:ext cx="3565122" cy="35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14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Mide Yanması/Ekşimesi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93431"/>
            <a:ext cx="7692614" cy="4634809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Yemekler az az ve sık sık tüketilmeli,</a:t>
            </a:r>
          </a:p>
          <a:p>
            <a:r>
              <a:rPr lang="tr-TR" sz="3200" dirty="0"/>
              <a:t>Çok yağlı, soslu besinler tüketilmemeli,</a:t>
            </a:r>
          </a:p>
          <a:p>
            <a:r>
              <a:rPr lang="tr-TR" sz="3200" dirty="0"/>
              <a:t>Çay, kahve, kakao gibi kafein içeren besinler mide yanması ve mide bulantısına neden olabileceğinden kaçınılmalı,</a:t>
            </a:r>
          </a:p>
          <a:p>
            <a:r>
              <a:rPr lang="tr-TR" sz="3200" dirty="0"/>
              <a:t>Yemeklerden 1 saat sonra hafif yürüyüş yapılabilir.</a:t>
            </a:r>
          </a:p>
          <a:p>
            <a:r>
              <a:rPr lang="tr-TR" sz="3200" dirty="0"/>
              <a:t>Uyurken baş yüksekte tutulmalı ve rahat kıyafetler tercih edilmeli.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5769">
            <a:off x="8788456" y="2311017"/>
            <a:ext cx="3034739" cy="14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9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Aşerme, Tiksinme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8031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tr-TR" dirty="0"/>
              <a:t>Besin alımında çok fazla isteksizlik ve bazı besin gruplarının yetersiz tüketilmesi dışında aşerme veya tiksinme zararsızdır.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652" y="3372185"/>
            <a:ext cx="3063827" cy="29963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22" y="3474720"/>
            <a:ext cx="384048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13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37785" y="1656043"/>
            <a:ext cx="2668793" cy="1325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ÖNERİLER</a:t>
            </a:r>
          </a:p>
        </p:txBody>
      </p:sp>
      <p:pic>
        <p:nvPicPr>
          <p:cNvPr id="31746" name="Picture 2" descr="Emziklilik dönemi beslen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3" y="763157"/>
            <a:ext cx="6251089" cy="5185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062" y="-92042"/>
            <a:ext cx="12162574" cy="69500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6910" t="-1227" r="36949" b="30281"/>
          <a:stretch/>
        </p:blipFill>
        <p:spPr>
          <a:xfrm>
            <a:off x="8272181" y="3382979"/>
            <a:ext cx="2065468" cy="24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Annenin gebelikte yeterli ve dengeli bir şekilde beslenmesi ile;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Bebeğin fiziksel ve zihinsel olarak büyüme ve gelişmesi,</a:t>
            </a:r>
          </a:p>
          <a:p>
            <a:r>
              <a:rPr lang="tr-TR" sz="3200" dirty="0"/>
              <a:t>Bebekte yetişkinlik çağında gelişebilecek kronik hastalıkların önlenmesi (hipertansiyon, diyabet, kalp-damar hastalıkları vb.)</a:t>
            </a:r>
          </a:p>
          <a:p>
            <a:r>
              <a:rPr lang="tr-TR" sz="3200" dirty="0"/>
              <a:t>Erken doğumun (prematüre) önlenmesi, </a:t>
            </a:r>
          </a:p>
          <a:p>
            <a:r>
              <a:rPr lang="tr-TR" sz="3200" dirty="0"/>
              <a:t>Geç doğumun önlenmesi,</a:t>
            </a:r>
          </a:p>
          <a:p>
            <a:r>
              <a:rPr lang="tr-TR" sz="3200" dirty="0" err="1"/>
              <a:t>Preeklemsi</a:t>
            </a:r>
            <a:r>
              <a:rPr lang="tr-TR" sz="3200" dirty="0"/>
              <a:t> gelişiminin önlenmesi,</a:t>
            </a:r>
          </a:p>
          <a:p>
            <a:r>
              <a:rPr lang="tr-TR" sz="3200" dirty="0"/>
              <a:t>Gestasyonel diyabet riskinin azaltılması sağlanabilir.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757" y="5329281"/>
            <a:ext cx="1298561" cy="129856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078" y="3402028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4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EMZİKLİLİK DÖNEMİNDE BESLENME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918525" cy="4351338"/>
          </a:xfrm>
        </p:spPr>
        <p:txBody>
          <a:bodyPr/>
          <a:lstStyle/>
          <a:p>
            <a:r>
              <a:rPr lang="tr-TR" sz="3200" dirty="0"/>
              <a:t>Emzirme, bebeğin sağlıklı büyüme ve gelişmesi için en uygun yöntemdir. Anne ile bebek arasında duygusal bağı güçlendirir ve bebeğin sağlığı üzerinde biyolojik ve psikolojik etkiye sahiptir.</a:t>
            </a:r>
          </a:p>
          <a:p>
            <a:r>
              <a:rPr lang="tr-TR" sz="3200" dirty="0"/>
              <a:t>Emzirme sırasında gerekli enerji ve besin ögeleri gebelikte olduğundan fazladır ve anne gebelik sırasında iyi beslenmişse bu ihtiyaç annenin depolarından sağlanır.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198" y="2060986"/>
            <a:ext cx="1965512" cy="24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Süt üretimi için gerekli enerji 2 yolla sağlanır: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7512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Annenin gebelikte vücut yağı olarak depoladığı enerji,</a:t>
            </a:r>
          </a:p>
          <a:p>
            <a:r>
              <a:rPr lang="tr-TR" sz="3200" dirty="0"/>
              <a:t>Annenin diyetinden gelen enerji.</a:t>
            </a:r>
          </a:p>
          <a:p>
            <a:r>
              <a:rPr lang="tr-TR" sz="3200" dirty="0"/>
              <a:t>Emziren anne hem kendi ihtiyacını hem de süt üretimi için gerekli olan enerji, protein, mineral ve vitamini sağlayabilmek için yeterli ve dengeli beslenmek zorundadır.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29655"/>
            <a:ext cx="4583654" cy="22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5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247" y="268785"/>
            <a:ext cx="11235465" cy="4351338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tr-TR" sz="3200" dirty="0"/>
              <a:t>Süt üretiminin yeterli düzeyde yapılabilmesi için sıvı alımına özen gösterilmelidir. Günde </a:t>
            </a:r>
            <a:r>
              <a:rPr lang="tr-TR" sz="3200" dirty="0">
                <a:solidFill>
                  <a:srgbClr val="FF0000"/>
                </a:solidFill>
              </a:rPr>
              <a:t>en az 8-12 bardak </a:t>
            </a:r>
            <a:r>
              <a:rPr lang="tr-TR" sz="3200" dirty="0"/>
              <a:t>sıvı alınmalıdır.</a:t>
            </a:r>
          </a:p>
          <a:p>
            <a:r>
              <a:rPr lang="tr-TR" sz="3200" dirty="0"/>
              <a:t>Suyun yanı sıra besin değeri yüksek süt ve meyve suyu gibi içecekler diğer besin ögelerinin alımını da arttıracağından tercih edilmelidir. Örneğin süt kalsiyum, meyve suyu da C vitamini sağlar.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Emziklilik döneminde zayıflama diyeti yapılmamalıdır. </a:t>
            </a:r>
            <a:r>
              <a:rPr lang="tr-TR" sz="3200" dirty="0"/>
              <a:t>Bu dönemde yetersiz beslenme süt verimini düşürür ve sütün besin değerini olumsuz etkiler.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24128" b="23662"/>
          <a:stretch/>
        </p:blipFill>
        <p:spPr>
          <a:xfrm>
            <a:off x="1466849" y="4765637"/>
            <a:ext cx="8311851" cy="19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35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078" y="717586"/>
            <a:ext cx="7122459" cy="5059269"/>
          </a:xfrm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tr-TR" sz="3200" dirty="0"/>
              <a:t>Bu dönemde kesinlikle sigara ve alkol kullanılmamalı. </a:t>
            </a:r>
          </a:p>
          <a:p>
            <a:r>
              <a:rPr lang="tr-TR" sz="3200" dirty="0"/>
              <a:t>Sarımsak, soğan, brokoli, kabak, karnabahar, acı baharatlar veya kuru baklagiller anne sütünün tadını değiştirebilir. Bu durum bazı bebeklerde gaz oluşumuna ya da emmeyi reddetmeye neden olabilir.</a:t>
            </a:r>
          </a:p>
          <a:p>
            <a:r>
              <a:rPr lang="tr-TR" sz="3200" dirty="0"/>
              <a:t>Bebekte bu tür durumlar gelişirse bu besinler ya hiç tüketilmemeli ya da daha az tüketilmelidir. 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8194" name="Picture 2" descr="KO-MEK | Haberler | Yeni Annelere Emzirme Semineri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15" y="717586"/>
            <a:ext cx="35052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84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Emziklilikte Gerekli Günlük Besin Tüketim Miktarları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4534"/>
            <a:ext cx="10515600" cy="36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7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GEBELİK VE EMZİKLİLİKTE COVİD-19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12331"/>
            <a:ext cx="6240332" cy="3164526"/>
          </a:xfrm>
        </p:spPr>
        <p:txBody>
          <a:bodyPr>
            <a:normAutofit/>
          </a:bodyPr>
          <a:lstStyle/>
          <a:p>
            <a:r>
              <a:rPr lang="tr-TR" sz="3200" b="1" dirty="0"/>
              <a:t>Koronavirüs hastalığı 2019 (COVİD-19), </a:t>
            </a:r>
            <a:r>
              <a:rPr lang="tr-TR" sz="3200" dirty="0"/>
              <a:t>insanları etkileyen, şiddetli akut solunum yolu sendromu </a:t>
            </a:r>
            <a:r>
              <a:rPr lang="tr-TR" sz="3200" dirty="0" err="1"/>
              <a:t>koronavirüsü</a:t>
            </a:r>
            <a:r>
              <a:rPr lang="tr-TR" sz="3200" dirty="0"/>
              <a:t> 2’nin (SARS-CoV-2) neden olduğu </a:t>
            </a:r>
            <a:r>
              <a:rPr lang="tr-TR" sz="3200" b="1" dirty="0">
                <a:solidFill>
                  <a:srgbClr val="FF0000"/>
                </a:solidFill>
              </a:rPr>
              <a:t>bulaşıcı</a:t>
            </a:r>
            <a:r>
              <a:rPr lang="tr-TR" sz="3200" dirty="0"/>
              <a:t> bir hastalıktır.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7172" name="Picture 4" descr="Buse Terim | Hamilelerin Coronavirüs hakkında bilmesi gereken 8 ko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91" y="1855128"/>
            <a:ext cx="4719468" cy="32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35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Gebeler yüksek COVİD-19 riski altında mıdır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9048078" cy="4702615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Covid-19’un gebeler üzerine etkilerinin anlamak için çalışmalar devam etmektedir. Veriler sınırlıdır ancak yüksek hastalık riski olduğuna dair kanıt bulunmamaktadır.</a:t>
            </a:r>
          </a:p>
          <a:p>
            <a:r>
              <a:rPr lang="tr-TR" sz="3200" dirty="0"/>
              <a:t>Gebelerin vücutlarında ve bağışıklık sistemlerindeki değişiklikler nedeniyle bazı solunum yolu enfeksiyonlarından ağır bir şekilde etkilenebilirler .</a:t>
            </a:r>
          </a:p>
          <a:p>
            <a:r>
              <a:rPr lang="tr-TR" sz="3200" dirty="0"/>
              <a:t>Covid-19’a karşı önlem almalılar ve ateş, öksürük ya da nefes darlığı gibi şikayetleri olursa doktorlarına bildirmeleri önemlidir.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8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Gebeler kendilerini COVİD-19’a karşı nasıl korumalıdır?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9295504" cy="4351338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dirty="0"/>
              <a:t>Yine aynı önlemler alınmalıdır.</a:t>
            </a:r>
          </a:p>
          <a:p>
            <a:r>
              <a:rPr lang="tr-TR" dirty="0"/>
              <a:t>Eller su ve sabun ile sık sık yıkanmalıdır.</a:t>
            </a:r>
          </a:p>
          <a:p>
            <a:r>
              <a:rPr lang="tr-TR" dirty="0"/>
              <a:t>Sosyal </a:t>
            </a:r>
            <a:r>
              <a:rPr lang="tr-TR"/>
              <a:t>mesafe korunmalıdır.</a:t>
            </a:r>
            <a:endParaRPr lang="tr-TR" dirty="0"/>
          </a:p>
          <a:p>
            <a:r>
              <a:rPr lang="tr-TR" dirty="0"/>
              <a:t>Gözlere, buruna ve ağza dokunmaktan kaçınılmalıdır.</a:t>
            </a:r>
          </a:p>
          <a:p>
            <a:r>
              <a:rPr lang="tr-TR" dirty="0"/>
              <a:t>Öksürdüğünüzde veya hapşırdığınızda ağzınızı kolunuz veya peçete ile kapatın ve kullanılan peçeteyi hemen atın. </a:t>
            </a:r>
          </a:p>
          <a:p>
            <a:r>
              <a:rPr lang="tr-TR" dirty="0"/>
              <a:t>Covid-19 ‘dan etkilenenler de dahil olmak üzere gebe veya doğum yapmış kadınlar rutin doktor randevularına devam etmelidir.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7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COVİD-19 anne karnındaki veya yeni doğmuş bebeğe geçer mi?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10460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COVİD-19’un gebelikte veya doğumda anneden bebeğe geçip geçmeyeceği hala bilinmemektedir. Ancak şimdiye kadar </a:t>
            </a:r>
            <a:r>
              <a:rPr lang="tr-TR" sz="3200" dirty="0" err="1"/>
              <a:t>amniyotik</a:t>
            </a:r>
            <a:r>
              <a:rPr lang="tr-TR" sz="3200" dirty="0"/>
              <a:t> sıvıda veya anne sütü örneklerinde virüs bulunmamıştır.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4098" name="Picture 2" descr="Korona Sosyal Mesafe Koruma Yer Etike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9" y="3726912"/>
            <a:ext cx="2964140" cy="296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SKE TAKMA ZORUNL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64" y="4044670"/>
            <a:ext cx="3795657" cy="232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08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COVİD-19 olan kadınlar emzirebilir mi?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94581" cy="435133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dirty="0"/>
              <a:t>Evet emzirebilirler.</a:t>
            </a:r>
          </a:p>
          <a:p>
            <a:r>
              <a:rPr lang="tr-TR" sz="3200" dirty="0"/>
              <a:t>Mümkün olduğunca emzirme sırasında maske takılmalıdır.</a:t>
            </a:r>
          </a:p>
          <a:p>
            <a:r>
              <a:rPr lang="tr-TR" sz="3200" dirty="0"/>
              <a:t>Bebeğe dokunmadan önce ve sonra eller yıkanmalıdır.</a:t>
            </a:r>
          </a:p>
          <a:p>
            <a:r>
              <a:rPr lang="tr-TR" sz="3200" dirty="0"/>
              <a:t>Annenin dokunduğu yüzeyler sık sık dezenfekte edilmelidir.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3076" name="Picture 4" descr="Enfeksiyonların bulaşmaması için el temizliği çok önem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68" y="2274092"/>
            <a:ext cx="3048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9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1797" y="299881"/>
            <a:ext cx="10515600" cy="13255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Peki gebelikte beslenme neden önemli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542007" cy="4351338"/>
          </a:xfrm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/>
              <a:t>1. Kendi fizyolojik gereksinmelerini (enerji ve besin ögeleri) karşılamak,</a:t>
            </a:r>
          </a:p>
          <a:p>
            <a:pPr marL="0" indent="0">
              <a:buNone/>
            </a:pPr>
            <a:r>
              <a:rPr lang="tr-TR" sz="3200" dirty="0"/>
              <a:t>2. Annenin vücudundaki depoları korumak,</a:t>
            </a:r>
          </a:p>
          <a:p>
            <a:pPr marL="0" indent="0">
              <a:buNone/>
            </a:pPr>
            <a:r>
              <a:rPr lang="tr-TR" sz="3200" dirty="0"/>
              <a:t>3. Bebeğin sağlıklı büyüme ve gelişimini sağlamak,</a:t>
            </a:r>
          </a:p>
          <a:p>
            <a:pPr marL="0" indent="0">
              <a:buNone/>
            </a:pPr>
            <a:r>
              <a:rPr lang="tr-TR" sz="3200" dirty="0"/>
              <a:t>4. Emzirmeye hazırlık için salgılanacak sütün enerji ve besin ögesini karşılamak.</a:t>
            </a:r>
          </a:p>
          <a:p>
            <a:pPr marL="0" indent="0">
              <a:buNone/>
            </a:pPr>
            <a:r>
              <a:rPr lang="tr-TR" sz="3200" dirty="0"/>
              <a:t>Bu yüzden anne </a:t>
            </a:r>
            <a:r>
              <a:rPr lang="tr-TR" sz="3200" dirty="0">
                <a:solidFill>
                  <a:srgbClr val="FF0000"/>
                </a:solidFill>
              </a:rPr>
              <a:t>YETERLİ ve DENGELİ BESLENMEK ZORUNDADIR !!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117" y="5250677"/>
            <a:ext cx="1298561" cy="12985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7764" t="11608" r="34797" b="7451"/>
          <a:stretch/>
        </p:blipFill>
        <p:spPr>
          <a:xfrm rot="408956">
            <a:off x="9217790" y="2261922"/>
            <a:ext cx="1497279" cy="2737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2466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7E062EF-CBE9-4DAC-8D5C-813D833E5B19}"/>
              </a:ext>
            </a:extLst>
          </p:cNvPr>
          <p:cNvSpPr txBox="1"/>
          <p:nvPr/>
        </p:nvSpPr>
        <p:spPr>
          <a:xfrm>
            <a:off x="2753033" y="2654710"/>
            <a:ext cx="668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ernard MT Condensed" panose="02050806060905020404" pitchFamily="18" charset="0"/>
              </a:rPr>
              <a:t>    </a:t>
            </a:r>
            <a:r>
              <a:rPr lang="en-US" sz="5400" dirty="0" err="1">
                <a:latin typeface="Bernard MT Condensed" panose="02050806060905020404" pitchFamily="18" charset="0"/>
              </a:rPr>
              <a:t>Sağlıklı</a:t>
            </a:r>
            <a:r>
              <a:rPr lang="en-US" sz="5400" dirty="0">
                <a:latin typeface="Bernard MT Condensed" panose="02050806060905020404" pitchFamily="18" charset="0"/>
              </a:rPr>
              <a:t> </a:t>
            </a:r>
            <a:r>
              <a:rPr lang="en-US" sz="5400" dirty="0" err="1">
                <a:latin typeface="Bernard MT Condensed" panose="02050806060905020404" pitchFamily="18" charset="0"/>
              </a:rPr>
              <a:t>günler</a:t>
            </a:r>
            <a:r>
              <a:rPr lang="en-US" sz="5400" dirty="0">
                <a:latin typeface="Bernard MT Condensed" panose="02050806060905020404" pitchFamily="18" charset="0"/>
              </a:rPr>
              <a:t> </a:t>
            </a:r>
            <a:r>
              <a:rPr lang="en-US" sz="5400" dirty="0" err="1">
                <a:latin typeface="Bernard MT Condensed" panose="02050806060905020404" pitchFamily="18" charset="0"/>
              </a:rPr>
              <a:t>dileriz</a:t>
            </a:r>
            <a:r>
              <a:rPr lang="en-US" sz="5400" dirty="0">
                <a:latin typeface="Bernard MT Condensed" panose="02050806060905020404" pitchFamily="18" charset="0"/>
              </a:rPr>
              <a:t>…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76F37F-92C8-49F4-BC2D-61D23D91E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5144270" y="910520"/>
            <a:ext cx="1301675" cy="12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Annenin Yetersiz ve Dengesiz Beslenmesi Sonucunda Oluşabilecek Sorunlar: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6220"/>
          </a:xfrm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3200" dirty="0"/>
              <a:t>Erken doğum (prematüre)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/>
              <a:t>Düşük doğum ağırlıklı bebek doğumu (D.A &lt;2500 g)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/>
              <a:t>Bebekte büyüme ve gelişimin yetersiz oluşu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/>
              <a:t>Ölü doğum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093" y="4324518"/>
            <a:ext cx="3728628" cy="209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21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39897" y="2973146"/>
            <a:ext cx="2495774" cy="165612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ÖNERİLER</a:t>
            </a:r>
          </a:p>
        </p:txBody>
      </p:sp>
      <p:pic>
        <p:nvPicPr>
          <p:cNvPr id="2050" name="Picture 2" descr="Gebelik Döneminde Beslenme | yeter ki OKU | parlak bir gelece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0" y="778586"/>
            <a:ext cx="6132521" cy="5399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16765" r="17721"/>
          <a:stretch/>
        </p:blipFill>
        <p:spPr>
          <a:xfrm rot="460760">
            <a:off x="9036421" y="849677"/>
            <a:ext cx="1947313" cy="14223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4612" r="17059" b="31788"/>
          <a:stretch/>
        </p:blipFill>
        <p:spPr>
          <a:xfrm>
            <a:off x="10415643" y="5228806"/>
            <a:ext cx="1301675" cy="129943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3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Enerji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649584" cy="4829082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Gebelik öncesi ağırlığınıza göre eklemeler yapılır.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/>
              <a:t>Gebelik öncesi ağırlığınız normalse,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1-3 ay normal enerji ihtiyacınıza 150 kalori,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4-9 ay 300 kalori ek yapılır.</a:t>
            </a:r>
          </a:p>
          <a:p>
            <a:r>
              <a:rPr lang="tr-TR" sz="3200" dirty="0"/>
              <a:t>Gebelik öncesi şişmansanız enerji eklemesi yapılmaz, gereksinme kadar verilir.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FF0000"/>
                </a:solidFill>
              </a:rPr>
              <a:t>Gebelikte zayıflama diyeti uygulanmamalıdır !!!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736310" y="5421854"/>
            <a:ext cx="1234979" cy="123285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275" y="2283769"/>
            <a:ext cx="2876550" cy="2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9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6908" y="589007"/>
            <a:ext cx="4940706" cy="5779520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Gebelik öncesi çok şişmansanız ilk 3 ay enerji kısıtlı verilse bile bu kısıtlama 1200-1500 kaloriden az olmamalı. 4 aydan sonra ise kesinlikle kısıtlama yapılmamalıdır.</a:t>
            </a:r>
          </a:p>
          <a:p>
            <a:r>
              <a:rPr lang="tr-TR" sz="3200" dirty="0"/>
              <a:t>Gebelik öncesi kadın zayıfsa,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İlk 3 ay 250 kalori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4-9 ay 300 kalori ek yapılmalıdır.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630796" y="5433202"/>
            <a:ext cx="1301675" cy="1299434"/>
          </a:xfrm>
          <a:prstGeom prst="rect">
            <a:avLst/>
          </a:prstGeom>
        </p:spPr>
      </p:pic>
      <p:pic>
        <p:nvPicPr>
          <p:cNvPr id="2050" name="Picture 2" descr="Sağlıklı Anneler, Sağlıklı Nesiller - Hamile Sağlı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36" y="2054709"/>
            <a:ext cx="6008915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6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369424" cy="4499871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tr-TR" sz="3200" dirty="0"/>
              <a:t>Bebeğin gelişimi, anne vücudundaki değişiklikler, özellikle de plasenta proteine gereksinim duyar. Gebelikte 20 g daha fazla proteine ihtiyaç duyarsınız (ya da 1.2 g/kg).</a:t>
            </a:r>
          </a:p>
          <a:p>
            <a:r>
              <a:rPr lang="tr-TR" sz="3200" dirty="0"/>
              <a:t>Örneğin,</a:t>
            </a:r>
          </a:p>
          <a:p>
            <a:pPr marL="0" indent="0">
              <a:buNone/>
            </a:pPr>
            <a:r>
              <a:rPr lang="tr-TR" sz="3200" dirty="0"/>
              <a:t>90 g kırmızı etten yapılan köfte 20g, 240 g süt (1 büyük su bardağı) ise 8 g civarında protein sağlar.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75" y="99699"/>
            <a:ext cx="11973262" cy="6758301"/>
          </a:xfrm>
          <a:prstGeom prst="rect">
            <a:avLst/>
          </a:prstGeom>
          <a:noFill/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4612" r="17059" b="31788"/>
          <a:stretch/>
        </p:blipFill>
        <p:spPr>
          <a:xfrm>
            <a:off x="10598523" y="5454717"/>
            <a:ext cx="1301675" cy="12994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264" y="2039682"/>
            <a:ext cx="4077933" cy="3066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817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1789</Words>
  <Application>Microsoft Office PowerPoint</Application>
  <PresentationFormat>Geniş ekran</PresentationFormat>
  <Paragraphs>170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Bernard MT Condensed</vt:lpstr>
      <vt:lpstr>Calibri</vt:lpstr>
      <vt:lpstr>Calibri Light</vt:lpstr>
      <vt:lpstr>Wingdings</vt:lpstr>
      <vt:lpstr>Office Teması</vt:lpstr>
      <vt:lpstr>GEBELİK ve EMZİKLİLİK DÖNEMİNDE BESLENME</vt:lpstr>
      <vt:lpstr>GEBELİK DÖNEMİNDE BESLENME</vt:lpstr>
      <vt:lpstr>Annenin gebelikte yeterli ve dengeli bir şekilde beslenmesi ile;</vt:lpstr>
      <vt:lpstr>Peki gebelikte beslenme neden önemli ?</vt:lpstr>
      <vt:lpstr>Annenin Yetersiz ve Dengesiz Beslenmesi Sonucunda Oluşabilecek Sorunlar:</vt:lpstr>
      <vt:lpstr>ÖNERİLER</vt:lpstr>
      <vt:lpstr>Enerji</vt:lpstr>
      <vt:lpstr>PowerPoint Sunusu</vt:lpstr>
      <vt:lpstr>Protein</vt:lpstr>
      <vt:lpstr>Gebelikte Gerekli Günlük Besin Tüketim Miktarları</vt:lpstr>
      <vt:lpstr>Folik Asit</vt:lpstr>
      <vt:lpstr>D Vitamini</vt:lpstr>
      <vt:lpstr>Kalsiyum</vt:lpstr>
      <vt:lpstr>İyot</vt:lpstr>
      <vt:lpstr>Balık Tüketimi</vt:lpstr>
      <vt:lpstr>Sıvı Alımı</vt:lpstr>
      <vt:lpstr>Sigara ve Alkol</vt:lpstr>
      <vt:lpstr>Obezite</vt:lpstr>
      <vt:lpstr>PowerPoint Sunusu</vt:lpstr>
      <vt:lpstr>Kansızlık (Anemi)</vt:lpstr>
      <vt:lpstr> Sağlık Bakanlığı politika olarak; </vt:lpstr>
      <vt:lpstr>PowerPoint Sunusu</vt:lpstr>
      <vt:lpstr>Konstipasyon (Kabızlık)</vt:lpstr>
      <vt:lpstr>Bulantı- Kusma</vt:lpstr>
      <vt:lpstr>Gestasyonel Diyabet</vt:lpstr>
      <vt:lpstr>Gebelik Zehirlenmesi (Toksemi)</vt:lpstr>
      <vt:lpstr>Mide Yanması/Ekşimesi</vt:lpstr>
      <vt:lpstr>Aşerme, Tiksinme</vt:lpstr>
      <vt:lpstr>ÖNERİLER</vt:lpstr>
      <vt:lpstr>EMZİKLİLİK DÖNEMİNDE BESLENME</vt:lpstr>
      <vt:lpstr>Süt üretimi için gerekli enerji 2 yolla sağlanır:</vt:lpstr>
      <vt:lpstr>PowerPoint Sunusu</vt:lpstr>
      <vt:lpstr>PowerPoint Sunusu</vt:lpstr>
      <vt:lpstr>Emziklilikte Gerekli Günlük Besin Tüketim Miktarları</vt:lpstr>
      <vt:lpstr>GEBELİK VE EMZİKLİLİKTE COVİD-19</vt:lpstr>
      <vt:lpstr>Gebeler yüksek COVİD-19 riski altında mıdır ?</vt:lpstr>
      <vt:lpstr>Gebeler kendilerini COVİD-19’a karşı nasıl korumalıdır?</vt:lpstr>
      <vt:lpstr>COVİD-19 anne karnındaki veya yeni doğmuş bebeğe geçer mi?</vt:lpstr>
      <vt:lpstr>COVİD-19 olan kadınlar emzirebilir mi?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GEBELİK ve EMZİKLİLİK DÖNEMİNDE BESLENME</dc:title>
  <dc:creator>Zeynep Seyda TUT</dc:creator>
  <cp:lastModifiedBy>Yasemin Beyhan</cp:lastModifiedBy>
  <cp:revision>63</cp:revision>
  <dcterms:created xsi:type="dcterms:W3CDTF">2020-04-09T21:10:32Z</dcterms:created>
  <dcterms:modified xsi:type="dcterms:W3CDTF">2020-04-26T11:22:05Z</dcterms:modified>
</cp:coreProperties>
</file>