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Layouts/slideLayout51.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diagrams/layout1.xml" ContentType="application/vnd.openxmlformats-officedocument.drawingml.diagram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theme/theme7.xml" ContentType="application/vnd.openxmlformats-officedocument.them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4">
  <p:sldMasterIdLst>
    <p:sldMasterId id="2147484228" r:id="rId1"/>
    <p:sldMasterId id="2147485591" r:id="rId2"/>
    <p:sldMasterId id="2147485632" r:id="rId3"/>
    <p:sldMasterId id="2147485787" r:id="rId4"/>
    <p:sldMasterId id="2147485811" r:id="rId5"/>
  </p:sldMasterIdLst>
  <p:notesMasterIdLst>
    <p:notesMasterId r:id="rId23"/>
  </p:notesMasterIdLst>
  <p:handoutMasterIdLst>
    <p:handoutMasterId r:id="rId24"/>
  </p:handoutMasterIdLst>
  <p:sldIdLst>
    <p:sldId id="286" r:id="rId6"/>
    <p:sldId id="315" r:id="rId7"/>
    <p:sldId id="316" r:id="rId8"/>
    <p:sldId id="318" r:id="rId9"/>
    <p:sldId id="332" r:id="rId10"/>
    <p:sldId id="333" r:id="rId11"/>
    <p:sldId id="336" r:id="rId12"/>
    <p:sldId id="320" r:id="rId13"/>
    <p:sldId id="323" r:id="rId14"/>
    <p:sldId id="337" r:id="rId15"/>
    <p:sldId id="342" r:id="rId16"/>
    <p:sldId id="344" r:id="rId17"/>
    <p:sldId id="350" r:id="rId18"/>
    <p:sldId id="340" r:id="rId19"/>
    <p:sldId id="346" r:id="rId20"/>
    <p:sldId id="349" r:id="rId21"/>
    <p:sldId id="351" r:id="rId22"/>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9900"/>
    <a:srgbClr val="E5B81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Açık Stil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93D81CF-94F2-401A-BA57-92F5A7B2D0C5}" styleName="Orta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Orta Stil 1 - Vurgu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DA37D80-6434-44D0-A028-1B22A696006F}" styleName="Açık Stil 3 - Vurgu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Açık Stil 3 - Vurgu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099" autoAdjust="0"/>
    <p:restoredTop sz="88466" autoAdjust="0"/>
  </p:normalViewPr>
  <p:slideViewPr>
    <p:cSldViewPr snapToGrid="0">
      <p:cViewPr varScale="1">
        <p:scale>
          <a:sx n="50" d="100"/>
          <a:sy n="50" d="100"/>
        </p:scale>
        <p:origin x="-726"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7816A6-0F70-4909-BFDD-AFDFB6E58671}" type="doc">
      <dgm:prSet loTypeId="urn:microsoft.com/office/officeart/2005/8/layout/radial4" loCatId="relationship" qsTypeId="urn:microsoft.com/office/officeart/2005/8/quickstyle/3d3" qsCatId="3D" csTypeId="urn:microsoft.com/office/officeart/2005/8/colors/accent0_3" csCatId="mainScheme" phldr="1"/>
      <dgm:spPr/>
      <dgm:t>
        <a:bodyPr/>
        <a:lstStyle/>
        <a:p>
          <a:endParaRPr lang="tr-TR"/>
        </a:p>
      </dgm:t>
    </dgm:pt>
    <dgm:pt modelId="{4D914A2A-9220-4CD6-9B24-27A4E38347CA}">
      <dgm:prSet phldrT="[Metin]"/>
      <dgm:spPr/>
      <dgm:t>
        <a:bodyPr/>
        <a:lstStyle/>
        <a:p>
          <a:r>
            <a:rPr lang="tr-TR" dirty="0" err="1" smtClean="0"/>
            <a:t>Obezite</a:t>
          </a:r>
          <a:endParaRPr lang="tr-TR" dirty="0"/>
        </a:p>
      </dgm:t>
    </dgm:pt>
    <dgm:pt modelId="{4F592888-0C36-4D65-BEC5-F2F6FE20C37E}" type="parTrans" cxnId="{9D0494D7-E7F6-48F8-BA24-F26C85356EE7}">
      <dgm:prSet/>
      <dgm:spPr/>
      <dgm:t>
        <a:bodyPr/>
        <a:lstStyle/>
        <a:p>
          <a:endParaRPr lang="tr-TR"/>
        </a:p>
      </dgm:t>
    </dgm:pt>
    <dgm:pt modelId="{8155F405-0E8E-49D5-B015-18559164330F}" type="sibTrans" cxnId="{9D0494D7-E7F6-48F8-BA24-F26C85356EE7}">
      <dgm:prSet/>
      <dgm:spPr/>
      <dgm:t>
        <a:bodyPr/>
        <a:lstStyle/>
        <a:p>
          <a:endParaRPr lang="tr-TR"/>
        </a:p>
      </dgm:t>
    </dgm:pt>
    <dgm:pt modelId="{77E0007E-B73C-47B5-A6BD-5242E4881FFB}">
      <dgm:prSet phldrT="[Metin]"/>
      <dgm:spPr/>
      <dgm:t>
        <a:bodyPr/>
        <a:lstStyle/>
        <a:p>
          <a:r>
            <a:rPr lang="tr-TR" dirty="0" err="1" smtClean="0"/>
            <a:t>Hormonal</a:t>
          </a:r>
          <a:r>
            <a:rPr lang="tr-TR" dirty="0" smtClean="0"/>
            <a:t> Mekanizmalar</a:t>
          </a:r>
          <a:endParaRPr lang="tr-TR" dirty="0"/>
        </a:p>
      </dgm:t>
    </dgm:pt>
    <dgm:pt modelId="{FC8281D1-2917-4AB3-83B0-C3AF8E3ED43A}" type="parTrans" cxnId="{82983307-EB25-4FDE-967C-B9B522E8DAE3}">
      <dgm:prSet/>
      <dgm:spPr/>
      <dgm:t>
        <a:bodyPr/>
        <a:lstStyle/>
        <a:p>
          <a:endParaRPr lang="tr-TR"/>
        </a:p>
      </dgm:t>
    </dgm:pt>
    <dgm:pt modelId="{C807D960-B731-434C-80C6-A4F92D6EEF83}" type="sibTrans" cxnId="{82983307-EB25-4FDE-967C-B9B522E8DAE3}">
      <dgm:prSet/>
      <dgm:spPr/>
      <dgm:t>
        <a:bodyPr/>
        <a:lstStyle/>
        <a:p>
          <a:endParaRPr lang="tr-TR"/>
        </a:p>
      </dgm:t>
    </dgm:pt>
    <dgm:pt modelId="{7C4D02C0-209A-4F2D-94A5-A55A1EABDE9F}">
      <dgm:prSet phldrT="[Metin]"/>
      <dgm:spPr/>
      <dgm:t>
        <a:bodyPr/>
        <a:lstStyle/>
        <a:p>
          <a:r>
            <a:rPr lang="tr-TR" dirty="0" smtClean="0"/>
            <a:t>Kimyasal Mekanizmalar</a:t>
          </a:r>
          <a:endParaRPr lang="tr-TR" dirty="0"/>
        </a:p>
      </dgm:t>
    </dgm:pt>
    <dgm:pt modelId="{2FCF8CDA-5851-4292-87B9-278B791572B9}" type="parTrans" cxnId="{924EB858-69D0-429A-B6DD-52030C7C6E78}">
      <dgm:prSet/>
      <dgm:spPr/>
      <dgm:t>
        <a:bodyPr/>
        <a:lstStyle/>
        <a:p>
          <a:endParaRPr lang="tr-TR"/>
        </a:p>
      </dgm:t>
    </dgm:pt>
    <dgm:pt modelId="{C8850A3C-1E43-410E-B5BF-8247B451CCE5}" type="sibTrans" cxnId="{924EB858-69D0-429A-B6DD-52030C7C6E78}">
      <dgm:prSet/>
      <dgm:spPr/>
      <dgm:t>
        <a:bodyPr/>
        <a:lstStyle/>
        <a:p>
          <a:endParaRPr lang="tr-TR"/>
        </a:p>
      </dgm:t>
    </dgm:pt>
    <dgm:pt modelId="{2A9B8D3F-C2D6-4322-AE24-C45C75AE20F4}">
      <dgm:prSet phldrT="[Metin]"/>
      <dgm:spPr/>
      <dgm:t>
        <a:bodyPr/>
        <a:lstStyle/>
        <a:p>
          <a:r>
            <a:rPr lang="tr-TR" dirty="0" smtClean="0"/>
            <a:t>Enerji Alımı ve Harcanması</a:t>
          </a:r>
          <a:endParaRPr lang="tr-TR" dirty="0"/>
        </a:p>
      </dgm:t>
    </dgm:pt>
    <dgm:pt modelId="{E8C06927-B14A-4C71-866C-11563886C90E}" type="parTrans" cxnId="{753FF4DC-D276-4A61-9706-E58294E8098A}">
      <dgm:prSet/>
      <dgm:spPr/>
      <dgm:t>
        <a:bodyPr/>
        <a:lstStyle/>
        <a:p>
          <a:endParaRPr lang="tr-TR"/>
        </a:p>
      </dgm:t>
    </dgm:pt>
    <dgm:pt modelId="{6215430F-7A55-4D79-90E9-212B1EDC4356}" type="sibTrans" cxnId="{753FF4DC-D276-4A61-9706-E58294E8098A}">
      <dgm:prSet/>
      <dgm:spPr/>
      <dgm:t>
        <a:bodyPr/>
        <a:lstStyle/>
        <a:p>
          <a:endParaRPr lang="tr-TR"/>
        </a:p>
      </dgm:t>
    </dgm:pt>
    <dgm:pt modelId="{3E48E655-7886-4347-AB48-9A2E5B6B4C29}">
      <dgm:prSet phldrT="[Metin]"/>
      <dgm:spPr/>
      <dgm:t>
        <a:bodyPr/>
        <a:lstStyle/>
        <a:p>
          <a:r>
            <a:rPr lang="tr-TR" b="1" i="0" dirty="0" smtClean="0"/>
            <a:t>Genetik </a:t>
          </a:r>
          <a:r>
            <a:rPr lang="tr-TR" b="1" i="0" dirty="0" err="1" smtClean="0"/>
            <a:t>polimorfizm</a:t>
          </a:r>
          <a:endParaRPr lang="tr-TR" dirty="0"/>
        </a:p>
      </dgm:t>
    </dgm:pt>
    <dgm:pt modelId="{D74A9850-E15C-48C4-95E4-ADC7C777B837}" type="parTrans" cxnId="{CF1AA9C4-5ED2-4D74-A287-FBB1AF81B505}">
      <dgm:prSet/>
      <dgm:spPr/>
      <dgm:t>
        <a:bodyPr/>
        <a:lstStyle/>
        <a:p>
          <a:endParaRPr lang="tr-TR"/>
        </a:p>
      </dgm:t>
    </dgm:pt>
    <dgm:pt modelId="{AC917280-1A84-4E1A-99D6-C0B984DDD4D8}" type="sibTrans" cxnId="{CF1AA9C4-5ED2-4D74-A287-FBB1AF81B505}">
      <dgm:prSet/>
      <dgm:spPr/>
      <dgm:t>
        <a:bodyPr/>
        <a:lstStyle/>
        <a:p>
          <a:endParaRPr lang="tr-TR"/>
        </a:p>
      </dgm:t>
    </dgm:pt>
    <dgm:pt modelId="{7D6845FF-7037-4B9B-AAFD-B4E76B632385}">
      <dgm:prSet phldrT="[Metin]"/>
      <dgm:spPr/>
      <dgm:t>
        <a:bodyPr/>
        <a:lstStyle/>
        <a:p>
          <a:r>
            <a:rPr lang="tr-TR" dirty="0" err="1" smtClean="0"/>
            <a:t>Nötral</a:t>
          </a:r>
          <a:r>
            <a:rPr lang="tr-TR" dirty="0" smtClean="0"/>
            <a:t> Mekanizmalar</a:t>
          </a:r>
          <a:endParaRPr lang="tr-TR" dirty="0"/>
        </a:p>
      </dgm:t>
    </dgm:pt>
    <dgm:pt modelId="{975D01B0-C699-49EE-9F57-3FD1B18633B8}" type="parTrans" cxnId="{A6D054C9-4093-464A-B18A-0328D8481EC9}">
      <dgm:prSet/>
      <dgm:spPr/>
      <dgm:t>
        <a:bodyPr/>
        <a:lstStyle/>
        <a:p>
          <a:endParaRPr lang="tr-TR"/>
        </a:p>
      </dgm:t>
    </dgm:pt>
    <dgm:pt modelId="{046FBB78-E0C3-4329-B777-DE1D97C19957}" type="sibTrans" cxnId="{A6D054C9-4093-464A-B18A-0328D8481EC9}">
      <dgm:prSet/>
      <dgm:spPr/>
      <dgm:t>
        <a:bodyPr/>
        <a:lstStyle/>
        <a:p>
          <a:endParaRPr lang="tr-TR"/>
        </a:p>
      </dgm:t>
    </dgm:pt>
    <dgm:pt modelId="{DE000A0F-6509-4274-BC25-A2FFB8F7EE97}" type="pres">
      <dgm:prSet presAssocID="{0C7816A6-0F70-4909-BFDD-AFDFB6E58671}" presName="cycle" presStyleCnt="0">
        <dgm:presLayoutVars>
          <dgm:chMax val="1"/>
          <dgm:dir/>
          <dgm:animLvl val="ctr"/>
          <dgm:resizeHandles val="exact"/>
        </dgm:presLayoutVars>
      </dgm:prSet>
      <dgm:spPr/>
      <dgm:t>
        <a:bodyPr/>
        <a:lstStyle/>
        <a:p>
          <a:endParaRPr lang="tr-TR"/>
        </a:p>
      </dgm:t>
    </dgm:pt>
    <dgm:pt modelId="{D16B96B7-72DE-4B0F-9320-5621D09EEF11}" type="pres">
      <dgm:prSet presAssocID="{4D914A2A-9220-4CD6-9B24-27A4E38347CA}" presName="centerShape" presStyleLbl="node0" presStyleIdx="0" presStyleCnt="1"/>
      <dgm:spPr/>
      <dgm:t>
        <a:bodyPr/>
        <a:lstStyle/>
        <a:p>
          <a:endParaRPr lang="tr-TR"/>
        </a:p>
      </dgm:t>
    </dgm:pt>
    <dgm:pt modelId="{F01C3277-C022-4E74-A3D2-388A640D2C7A}" type="pres">
      <dgm:prSet presAssocID="{FC8281D1-2917-4AB3-83B0-C3AF8E3ED43A}" presName="parTrans" presStyleLbl="bgSibTrans2D1" presStyleIdx="0" presStyleCnt="5"/>
      <dgm:spPr/>
      <dgm:t>
        <a:bodyPr/>
        <a:lstStyle/>
        <a:p>
          <a:endParaRPr lang="tr-TR"/>
        </a:p>
      </dgm:t>
    </dgm:pt>
    <dgm:pt modelId="{C6B89F5D-CB26-4632-824B-FFFF35F89D35}" type="pres">
      <dgm:prSet presAssocID="{77E0007E-B73C-47B5-A6BD-5242E4881FFB}" presName="node" presStyleLbl="node1" presStyleIdx="0" presStyleCnt="5">
        <dgm:presLayoutVars>
          <dgm:bulletEnabled val="1"/>
        </dgm:presLayoutVars>
      </dgm:prSet>
      <dgm:spPr/>
      <dgm:t>
        <a:bodyPr/>
        <a:lstStyle/>
        <a:p>
          <a:endParaRPr lang="tr-TR"/>
        </a:p>
      </dgm:t>
    </dgm:pt>
    <dgm:pt modelId="{1DAE8C3E-5431-4B58-A8A1-8B00DCFF4281}" type="pres">
      <dgm:prSet presAssocID="{2FCF8CDA-5851-4292-87B9-278B791572B9}" presName="parTrans" presStyleLbl="bgSibTrans2D1" presStyleIdx="1" presStyleCnt="5"/>
      <dgm:spPr/>
      <dgm:t>
        <a:bodyPr/>
        <a:lstStyle/>
        <a:p>
          <a:endParaRPr lang="tr-TR"/>
        </a:p>
      </dgm:t>
    </dgm:pt>
    <dgm:pt modelId="{ECA387DF-A232-4605-A1FE-DF5C76B0E26B}" type="pres">
      <dgm:prSet presAssocID="{7C4D02C0-209A-4F2D-94A5-A55A1EABDE9F}" presName="node" presStyleLbl="node1" presStyleIdx="1" presStyleCnt="5">
        <dgm:presLayoutVars>
          <dgm:bulletEnabled val="1"/>
        </dgm:presLayoutVars>
      </dgm:prSet>
      <dgm:spPr/>
      <dgm:t>
        <a:bodyPr/>
        <a:lstStyle/>
        <a:p>
          <a:endParaRPr lang="tr-TR"/>
        </a:p>
      </dgm:t>
    </dgm:pt>
    <dgm:pt modelId="{13680A00-3263-449A-9643-ACB8C5A8A261}" type="pres">
      <dgm:prSet presAssocID="{E8C06927-B14A-4C71-866C-11563886C90E}" presName="parTrans" presStyleLbl="bgSibTrans2D1" presStyleIdx="2" presStyleCnt="5"/>
      <dgm:spPr/>
      <dgm:t>
        <a:bodyPr/>
        <a:lstStyle/>
        <a:p>
          <a:endParaRPr lang="tr-TR"/>
        </a:p>
      </dgm:t>
    </dgm:pt>
    <dgm:pt modelId="{AF3644E2-F140-4DE4-8402-777CA825AE69}" type="pres">
      <dgm:prSet presAssocID="{2A9B8D3F-C2D6-4322-AE24-C45C75AE20F4}" presName="node" presStyleLbl="node1" presStyleIdx="2" presStyleCnt="5">
        <dgm:presLayoutVars>
          <dgm:bulletEnabled val="1"/>
        </dgm:presLayoutVars>
      </dgm:prSet>
      <dgm:spPr/>
      <dgm:t>
        <a:bodyPr/>
        <a:lstStyle/>
        <a:p>
          <a:endParaRPr lang="tr-TR"/>
        </a:p>
      </dgm:t>
    </dgm:pt>
    <dgm:pt modelId="{66B7FB8B-E2E1-4BA9-8EC9-A686EBB27C78}" type="pres">
      <dgm:prSet presAssocID="{D74A9850-E15C-48C4-95E4-ADC7C777B837}" presName="parTrans" presStyleLbl="bgSibTrans2D1" presStyleIdx="3" presStyleCnt="5"/>
      <dgm:spPr/>
      <dgm:t>
        <a:bodyPr/>
        <a:lstStyle/>
        <a:p>
          <a:endParaRPr lang="tr-TR"/>
        </a:p>
      </dgm:t>
    </dgm:pt>
    <dgm:pt modelId="{17980894-5C1C-4D0D-8E0C-E4E0E792E527}" type="pres">
      <dgm:prSet presAssocID="{3E48E655-7886-4347-AB48-9A2E5B6B4C29}" presName="node" presStyleLbl="node1" presStyleIdx="3" presStyleCnt="5">
        <dgm:presLayoutVars>
          <dgm:bulletEnabled val="1"/>
        </dgm:presLayoutVars>
      </dgm:prSet>
      <dgm:spPr/>
      <dgm:t>
        <a:bodyPr/>
        <a:lstStyle/>
        <a:p>
          <a:endParaRPr lang="tr-TR"/>
        </a:p>
      </dgm:t>
    </dgm:pt>
    <dgm:pt modelId="{4DD0A233-561B-433C-8F35-06C880960B7F}" type="pres">
      <dgm:prSet presAssocID="{975D01B0-C699-49EE-9F57-3FD1B18633B8}" presName="parTrans" presStyleLbl="bgSibTrans2D1" presStyleIdx="4" presStyleCnt="5"/>
      <dgm:spPr/>
      <dgm:t>
        <a:bodyPr/>
        <a:lstStyle/>
        <a:p>
          <a:endParaRPr lang="tr-TR"/>
        </a:p>
      </dgm:t>
    </dgm:pt>
    <dgm:pt modelId="{F701DD03-25EF-4C60-8851-C0863B134FB1}" type="pres">
      <dgm:prSet presAssocID="{7D6845FF-7037-4B9B-AAFD-B4E76B632385}" presName="node" presStyleLbl="node1" presStyleIdx="4" presStyleCnt="5">
        <dgm:presLayoutVars>
          <dgm:bulletEnabled val="1"/>
        </dgm:presLayoutVars>
      </dgm:prSet>
      <dgm:spPr/>
      <dgm:t>
        <a:bodyPr/>
        <a:lstStyle/>
        <a:p>
          <a:endParaRPr lang="tr-TR"/>
        </a:p>
      </dgm:t>
    </dgm:pt>
  </dgm:ptLst>
  <dgm:cxnLst>
    <dgm:cxn modelId="{82983307-EB25-4FDE-967C-B9B522E8DAE3}" srcId="{4D914A2A-9220-4CD6-9B24-27A4E38347CA}" destId="{77E0007E-B73C-47B5-A6BD-5242E4881FFB}" srcOrd="0" destOrd="0" parTransId="{FC8281D1-2917-4AB3-83B0-C3AF8E3ED43A}" sibTransId="{C807D960-B731-434C-80C6-A4F92D6EEF83}"/>
    <dgm:cxn modelId="{F94E6719-8A94-4E62-A012-F326C117B0DC}" type="presOf" srcId="{7D6845FF-7037-4B9B-AAFD-B4E76B632385}" destId="{F701DD03-25EF-4C60-8851-C0863B134FB1}" srcOrd="0" destOrd="0" presId="urn:microsoft.com/office/officeart/2005/8/layout/radial4"/>
    <dgm:cxn modelId="{753FF4DC-D276-4A61-9706-E58294E8098A}" srcId="{4D914A2A-9220-4CD6-9B24-27A4E38347CA}" destId="{2A9B8D3F-C2D6-4322-AE24-C45C75AE20F4}" srcOrd="2" destOrd="0" parTransId="{E8C06927-B14A-4C71-866C-11563886C90E}" sibTransId="{6215430F-7A55-4D79-90E9-212B1EDC4356}"/>
    <dgm:cxn modelId="{CF1AA9C4-5ED2-4D74-A287-FBB1AF81B505}" srcId="{4D914A2A-9220-4CD6-9B24-27A4E38347CA}" destId="{3E48E655-7886-4347-AB48-9A2E5B6B4C29}" srcOrd="3" destOrd="0" parTransId="{D74A9850-E15C-48C4-95E4-ADC7C777B837}" sibTransId="{AC917280-1A84-4E1A-99D6-C0B984DDD4D8}"/>
    <dgm:cxn modelId="{E4CDC7C1-A4B2-45FB-931D-CC24A13D0FEC}" type="presOf" srcId="{7C4D02C0-209A-4F2D-94A5-A55A1EABDE9F}" destId="{ECA387DF-A232-4605-A1FE-DF5C76B0E26B}" srcOrd="0" destOrd="0" presId="urn:microsoft.com/office/officeart/2005/8/layout/radial4"/>
    <dgm:cxn modelId="{924EB858-69D0-429A-B6DD-52030C7C6E78}" srcId="{4D914A2A-9220-4CD6-9B24-27A4E38347CA}" destId="{7C4D02C0-209A-4F2D-94A5-A55A1EABDE9F}" srcOrd="1" destOrd="0" parTransId="{2FCF8CDA-5851-4292-87B9-278B791572B9}" sibTransId="{C8850A3C-1E43-410E-B5BF-8247B451CCE5}"/>
    <dgm:cxn modelId="{9F39625F-0F6D-4A31-AC1A-744120521CCE}" type="presOf" srcId="{4D914A2A-9220-4CD6-9B24-27A4E38347CA}" destId="{D16B96B7-72DE-4B0F-9320-5621D09EEF11}" srcOrd="0" destOrd="0" presId="urn:microsoft.com/office/officeart/2005/8/layout/radial4"/>
    <dgm:cxn modelId="{9D0494D7-E7F6-48F8-BA24-F26C85356EE7}" srcId="{0C7816A6-0F70-4909-BFDD-AFDFB6E58671}" destId="{4D914A2A-9220-4CD6-9B24-27A4E38347CA}" srcOrd="0" destOrd="0" parTransId="{4F592888-0C36-4D65-BEC5-F2F6FE20C37E}" sibTransId="{8155F405-0E8E-49D5-B015-18559164330F}"/>
    <dgm:cxn modelId="{0BEF5BF5-858B-423B-B78E-9ABC6E620742}" type="presOf" srcId="{0C7816A6-0F70-4909-BFDD-AFDFB6E58671}" destId="{DE000A0F-6509-4274-BC25-A2FFB8F7EE97}" srcOrd="0" destOrd="0" presId="urn:microsoft.com/office/officeart/2005/8/layout/radial4"/>
    <dgm:cxn modelId="{A6D054C9-4093-464A-B18A-0328D8481EC9}" srcId="{4D914A2A-9220-4CD6-9B24-27A4E38347CA}" destId="{7D6845FF-7037-4B9B-AAFD-B4E76B632385}" srcOrd="4" destOrd="0" parTransId="{975D01B0-C699-49EE-9F57-3FD1B18633B8}" sibTransId="{046FBB78-E0C3-4329-B777-DE1D97C19957}"/>
    <dgm:cxn modelId="{52C4FC7B-278B-42A9-976C-842326D6DE06}" type="presOf" srcId="{77E0007E-B73C-47B5-A6BD-5242E4881FFB}" destId="{C6B89F5D-CB26-4632-824B-FFFF35F89D35}" srcOrd="0" destOrd="0" presId="urn:microsoft.com/office/officeart/2005/8/layout/radial4"/>
    <dgm:cxn modelId="{6AB00C2A-15E5-47DA-BAB2-6A29A90AA4F9}" type="presOf" srcId="{D74A9850-E15C-48C4-95E4-ADC7C777B837}" destId="{66B7FB8B-E2E1-4BA9-8EC9-A686EBB27C78}" srcOrd="0" destOrd="0" presId="urn:microsoft.com/office/officeart/2005/8/layout/radial4"/>
    <dgm:cxn modelId="{7B9CDBC2-F87B-48D0-9AC0-DF472DA0C617}" type="presOf" srcId="{975D01B0-C699-49EE-9F57-3FD1B18633B8}" destId="{4DD0A233-561B-433C-8F35-06C880960B7F}" srcOrd="0" destOrd="0" presId="urn:microsoft.com/office/officeart/2005/8/layout/radial4"/>
    <dgm:cxn modelId="{C4A0F559-037E-47D3-965F-EECB664A7AA4}" type="presOf" srcId="{2A9B8D3F-C2D6-4322-AE24-C45C75AE20F4}" destId="{AF3644E2-F140-4DE4-8402-777CA825AE69}" srcOrd="0" destOrd="0" presId="urn:microsoft.com/office/officeart/2005/8/layout/radial4"/>
    <dgm:cxn modelId="{3C1A64B7-17F3-421C-BA80-7F9FEDF34744}" type="presOf" srcId="{E8C06927-B14A-4C71-866C-11563886C90E}" destId="{13680A00-3263-449A-9643-ACB8C5A8A261}" srcOrd="0" destOrd="0" presId="urn:microsoft.com/office/officeart/2005/8/layout/radial4"/>
    <dgm:cxn modelId="{130704DC-B7B6-49AE-81FF-B2DD4F77A4F5}" type="presOf" srcId="{FC8281D1-2917-4AB3-83B0-C3AF8E3ED43A}" destId="{F01C3277-C022-4E74-A3D2-388A640D2C7A}" srcOrd="0" destOrd="0" presId="urn:microsoft.com/office/officeart/2005/8/layout/radial4"/>
    <dgm:cxn modelId="{9DC21D8B-027F-4CF5-AD27-B479B8549626}" type="presOf" srcId="{3E48E655-7886-4347-AB48-9A2E5B6B4C29}" destId="{17980894-5C1C-4D0D-8E0C-E4E0E792E527}" srcOrd="0" destOrd="0" presId="urn:microsoft.com/office/officeart/2005/8/layout/radial4"/>
    <dgm:cxn modelId="{E99CA4B9-749A-400E-B3A3-B4A3F05D4092}" type="presOf" srcId="{2FCF8CDA-5851-4292-87B9-278B791572B9}" destId="{1DAE8C3E-5431-4B58-A8A1-8B00DCFF4281}" srcOrd="0" destOrd="0" presId="urn:microsoft.com/office/officeart/2005/8/layout/radial4"/>
    <dgm:cxn modelId="{29330BFC-132D-420B-9539-C837F0E90373}" type="presParOf" srcId="{DE000A0F-6509-4274-BC25-A2FFB8F7EE97}" destId="{D16B96B7-72DE-4B0F-9320-5621D09EEF11}" srcOrd="0" destOrd="0" presId="urn:microsoft.com/office/officeart/2005/8/layout/radial4"/>
    <dgm:cxn modelId="{C11DD37C-D171-4840-AA69-8887F83A1AA8}" type="presParOf" srcId="{DE000A0F-6509-4274-BC25-A2FFB8F7EE97}" destId="{F01C3277-C022-4E74-A3D2-388A640D2C7A}" srcOrd="1" destOrd="0" presId="urn:microsoft.com/office/officeart/2005/8/layout/radial4"/>
    <dgm:cxn modelId="{F2AA2473-9274-4E40-BD7E-20710886F95B}" type="presParOf" srcId="{DE000A0F-6509-4274-BC25-A2FFB8F7EE97}" destId="{C6B89F5D-CB26-4632-824B-FFFF35F89D35}" srcOrd="2" destOrd="0" presId="urn:microsoft.com/office/officeart/2005/8/layout/radial4"/>
    <dgm:cxn modelId="{E2C34161-1702-4CF1-9787-A2A543090207}" type="presParOf" srcId="{DE000A0F-6509-4274-BC25-A2FFB8F7EE97}" destId="{1DAE8C3E-5431-4B58-A8A1-8B00DCFF4281}" srcOrd="3" destOrd="0" presId="urn:microsoft.com/office/officeart/2005/8/layout/radial4"/>
    <dgm:cxn modelId="{AD16F042-81BD-441B-963B-B0162B9F6972}" type="presParOf" srcId="{DE000A0F-6509-4274-BC25-A2FFB8F7EE97}" destId="{ECA387DF-A232-4605-A1FE-DF5C76B0E26B}" srcOrd="4" destOrd="0" presId="urn:microsoft.com/office/officeart/2005/8/layout/radial4"/>
    <dgm:cxn modelId="{F45A3B8C-81C8-4C64-904E-17705D231913}" type="presParOf" srcId="{DE000A0F-6509-4274-BC25-A2FFB8F7EE97}" destId="{13680A00-3263-449A-9643-ACB8C5A8A261}" srcOrd="5" destOrd="0" presId="urn:microsoft.com/office/officeart/2005/8/layout/radial4"/>
    <dgm:cxn modelId="{E957B17D-E9EE-422B-82C6-B7C8BDDE2D8C}" type="presParOf" srcId="{DE000A0F-6509-4274-BC25-A2FFB8F7EE97}" destId="{AF3644E2-F140-4DE4-8402-777CA825AE69}" srcOrd="6" destOrd="0" presId="urn:microsoft.com/office/officeart/2005/8/layout/radial4"/>
    <dgm:cxn modelId="{06408793-1105-4664-820A-D8610A27C776}" type="presParOf" srcId="{DE000A0F-6509-4274-BC25-A2FFB8F7EE97}" destId="{66B7FB8B-E2E1-4BA9-8EC9-A686EBB27C78}" srcOrd="7" destOrd="0" presId="urn:microsoft.com/office/officeart/2005/8/layout/radial4"/>
    <dgm:cxn modelId="{5BC0EFAF-F925-4F38-97AC-D25EEE220BA1}" type="presParOf" srcId="{DE000A0F-6509-4274-BC25-A2FFB8F7EE97}" destId="{17980894-5C1C-4D0D-8E0C-E4E0E792E527}" srcOrd="8" destOrd="0" presId="urn:microsoft.com/office/officeart/2005/8/layout/radial4"/>
    <dgm:cxn modelId="{7C3900A8-C4C3-48DB-9709-689A752EC0D8}" type="presParOf" srcId="{DE000A0F-6509-4274-BC25-A2FFB8F7EE97}" destId="{4DD0A233-561B-433C-8F35-06C880960B7F}" srcOrd="9" destOrd="0" presId="urn:microsoft.com/office/officeart/2005/8/layout/radial4"/>
    <dgm:cxn modelId="{4DA5BA1A-C213-430A-B478-AF7118D3C91B}" type="presParOf" srcId="{DE000A0F-6509-4274-BC25-A2FFB8F7EE97}" destId="{F701DD03-25EF-4C60-8851-C0863B134FB1}" srcOrd="10" destOrd="0" presId="urn:microsoft.com/office/officeart/2005/8/layout/radial4"/>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6B96B7-72DE-4B0F-9320-5621D09EEF11}">
      <dsp:nvSpPr>
        <dsp:cNvPr id="0" name=""/>
        <dsp:cNvSpPr/>
      </dsp:nvSpPr>
      <dsp:spPr>
        <a:xfrm>
          <a:off x="3196867" y="2420251"/>
          <a:ext cx="1791269" cy="1791269"/>
        </a:xfrm>
        <a:prstGeom prst="ellips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tr-TR" sz="3000" kern="1200" dirty="0" err="1" smtClean="0"/>
            <a:t>Obezite</a:t>
          </a:r>
          <a:endParaRPr lang="tr-TR" sz="3000" kern="1200" dirty="0"/>
        </a:p>
      </dsp:txBody>
      <dsp:txXfrm>
        <a:off x="3459192" y="2682576"/>
        <a:ext cx="1266619" cy="1266619"/>
      </dsp:txXfrm>
    </dsp:sp>
    <dsp:sp modelId="{F01C3277-C022-4E74-A3D2-388A640D2C7A}">
      <dsp:nvSpPr>
        <dsp:cNvPr id="0" name=""/>
        <dsp:cNvSpPr/>
      </dsp:nvSpPr>
      <dsp:spPr>
        <a:xfrm rot="10800000">
          <a:off x="1458247" y="3060630"/>
          <a:ext cx="1642996" cy="510511"/>
        </a:xfrm>
        <a:prstGeom prst="lef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6B89F5D-CB26-4632-824B-FFFF35F89D35}">
      <dsp:nvSpPr>
        <dsp:cNvPr id="0" name=""/>
        <dsp:cNvSpPr/>
      </dsp:nvSpPr>
      <dsp:spPr>
        <a:xfrm>
          <a:off x="607394" y="2635204"/>
          <a:ext cx="1701705" cy="1361364"/>
        </a:xfrm>
        <a:prstGeom prst="roundRect">
          <a:avLst>
            <a:gd name="adj" fmla="val 10000"/>
          </a:avLst>
        </a:prstGeom>
        <a:solidFill>
          <a:schemeClr val="dk2">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tr-TR" sz="2100" kern="1200" dirty="0" err="1" smtClean="0"/>
            <a:t>Hormonal</a:t>
          </a:r>
          <a:r>
            <a:rPr lang="tr-TR" sz="2100" kern="1200" dirty="0" smtClean="0"/>
            <a:t> Mekanizmalar</a:t>
          </a:r>
          <a:endParaRPr lang="tr-TR" sz="2100" kern="1200" dirty="0"/>
        </a:p>
      </dsp:txBody>
      <dsp:txXfrm>
        <a:off x="647267" y="2675077"/>
        <a:ext cx="1621959" cy="1281618"/>
      </dsp:txXfrm>
    </dsp:sp>
    <dsp:sp modelId="{1DAE8C3E-5431-4B58-A8A1-8B00DCFF4281}">
      <dsp:nvSpPr>
        <dsp:cNvPr id="0" name=""/>
        <dsp:cNvSpPr/>
      </dsp:nvSpPr>
      <dsp:spPr>
        <a:xfrm rot="13500000">
          <a:off x="1989191" y="1778817"/>
          <a:ext cx="1642996" cy="510511"/>
        </a:xfrm>
        <a:prstGeom prst="lef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CA387DF-A232-4605-A1FE-DF5C76B0E26B}">
      <dsp:nvSpPr>
        <dsp:cNvPr id="0" name=""/>
        <dsp:cNvSpPr/>
      </dsp:nvSpPr>
      <dsp:spPr>
        <a:xfrm>
          <a:off x="1378949" y="772504"/>
          <a:ext cx="1701705" cy="1361364"/>
        </a:xfrm>
        <a:prstGeom prst="roundRect">
          <a:avLst>
            <a:gd name="adj" fmla="val 10000"/>
          </a:avLst>
        </a:prstGeom>
        <a:solidFill>
          <a:schemeClr val="dk2">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tr-TR" sz="2100" kern="1200" dirty="0" smtClean="0"/>
            <a:t>Kimyasal Mekanizmalar</a:t>
          </a:r>
          <a:endParaRPr lang="tr-TR" sz="2100" kern="1200" dirty="0"/>
        </a:p>
      </dsp:txBody>
      <dsp:txXfrm>
        <a:off x="1418822" y="812377"/>
        <a:ext cx="1621959" cy="1281618"/>
      </dsp:txXfrm>
    </dsp:sp>
    <dsp:sp modelId="{13680A00-3263-449A-9643-ACB8C5A8A261}">
      <dsp:nvSpPr>
        <dsp:cNvPr id="0" name=""/>
        <dsp:cNvSpPr/>
      </dsp:nvSpPr>
      <dsp:spPr>
        <a:xfrm rot="16200000">
          <a:off x="3271004" y="1247873"/>
          <a:ext cx="1642996" cy="510511"/>
        </a:xfrm>
        <a:prstGeom prst="lef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F3644E2-F140-4DE4-8402-777CA825AE69}">
      <dsp:nvSpPr>
        <dsp:cNvPr id="0" name=""/>
        <dsp:cNvSpPr/>
      </dsp:nvSpPr>
      <dsp:spPr>
        <a:xfrm>
          <a:off x="3241649" y="948"/>
          <a:ext cx="1701705" cy="1361364"/>
        </a:xfrm>
        <a:prstGeom prst="roundRect">
          <a:avLst>
            <a:gd name="adj" fmla="val 10000"/>
          </a:avLst>
        </a:prstGeom>
        <a:solidFill>
          <a:schemeClr val="dk2">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tr-TR" sz="2100" kern="1200" dirty="0" smtClean="0"/>
            <a:t>Enerji Alımı ve Harcanması</a:t>
          </a:r>
          <a:endParaRPr lang="tr-TR" sz="2100" kern="1200" dirty="0"/>
        </a:p>
      </dsp:txBody>
      <dsp:txXfrm>
        <a:off x="3281522" y="40821"/>
        <a:ext cx="1621959" cy="1281618"/>
      </dsp:txXfrm>
    </dsp:sp>
    <dsp:sp modelId="{66B7FB8B-E2E1-4BA9-8EC9-A686EBB27C78}">
      <dsp:nvSpPr>
        <dsp:cNvPr id="0" name=""/>
        <dsp:cNvSpPr/>
      </dsp:nvSpPr>
      <dsp:spPr>
        <a:xfrm rot="18900000">
          <a:off x="4552816" y="1778817"/>
          <a:ext cx="1642996" cy="510511"/>
        </a:xfrm>
        <a:prstGeom prst="lef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17980894-5C1C-4D0D-8E0C-E4E0E792E527}">
      <dsp:nvSpPr>
        <dsp:cNvPr id="0" name=""/>
        <dsp:cNvSpPr/>
      </dsp:nvSpPr>
      <dsp:spPr>
        <a:xfrm>
          <a:off x="5104349" y="772504"/>
          <a:ext cx="1701705" cy="1361364"/>
        </a:xfrm>
        <a:prstGeom prst="roundRect">
          <a:avLst>
            <a:gd name="adj" fmla="val 10000"/>
          </a:avLst>
        </a:prstGeom>
        <a:solidFill>
          <a:schemeClr val="dk2">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tr-TR" sz="2100" b="1" i="0" kern="1200" dirty="0" smtClean="0"/>
            <a:t>Genetik </a:t>
          </a:r>
          <a:r>
            <a:rPr lang="tr-TR" sz="2100" b="1" i="0" kern="1200" dirty="0" err="1" smtClean="0"/>
            <a:t>polimorfizm</a:t>
          </a:r>
          <a:endParaRPr lang="tr-TR" sz="2100" kern="1200" dirty="0"/>
        </a:p>
      </dsp:txBody>
      <dsp:txXfrm>
        <a:off x="5144222" y="812377"/>
        <a:ext cx="1621959" cy="1281618"/>
      </dsp:txXfrm>
    </dsp:sp>
    <dsp:sp modelId="{4DD0A233-561B-433C-8F35-06C880960B7F}">
      <dsp:nvSpPr>
        <dsp:cNvPr id="0" name=""/>
        <dsp:cNvSpPr/>
      </dsp:nvSpPr>
      <dsp:spPr>
        <a:xfrm>
          <a:off x="5083761" y="3060630"/>
          <a:ext cx="1642996" cy="510511"/>
        </a:xfrm>
        <a:prstGeom prst="leftArrow">
          <a:avLst>
            <a:gd name="adj1" fmla="val 60000"/>
            <a:gd name="adj2" fmla="val 50000"/>
          </a:avLst>
        </a:prstGeom>
        <a:solidFill>
          <a:schemeClr val="dk2">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F701DD03-25EF-4C60-8851-C0863B134FB1}">
      <dsp:nvSpPr>
        <dsp:cNvPr id="0" name=""/>
        <dsp:cNvSpPr/>
      </dsp:nvSpPr>
      <dsp:spPr>
        <a:xfrm>
          <a:off x="5875904" y="2635204"/>
          <a:ext cx="1701705" cy="1361364"/>
        </a:xfrm>
        <a:prstGeom prst="roundRect">
          <a:avLst>
            <a:gd name="adj" fmla="val 10000"/>
          </a:avLst>
        </a:prstGeom>
        <a:solidFill>
          <a:schemeClr val="dk2">
            <a:hueOff val="0"/>
            <a:satOff val="0"/>
            <a:lumOff val="0"/>
            <a:alphaOff val="0"/>
          </a:schemeClr>
        </a:solidFill>
        <a:ln>
          <a:noFill/>
        </a:ln>
        <a:effectLst>
          <a:outerShdw blurRad="38100" dist="25400" dir="2700000" algn="br" rotWithShape="0">
            <a:srgbClr val="000000">
              <a:alpha val="6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0005" tIns="40005" rIns="40005" bIns="40005" numCol="1" spcCol="1270" anchor="ctr" anchorCtr="0">
          <a:noAutofit/>
        </a:bodyPr>
        <a:lstStyle/>
        <a:p>
          <a:pPr lvl="0" algn="ctr" defTabSz="933450">
            <a:lnSpc>
              <a:spcPct val="90000"/>
            </a:lnSpc>
            <a:spcBef>
              <a:spcPct val="0"/>
            </a:spcBef>
            <a:spcAft>
              <a:spcPct val="35000"/>
            </a:spcAft>
          </a:pPr>
          <a:r>
            <a:rPr lang="tr-TR" sz="2100" kern="1200" dirty="0" err="1" smtClean="0"/>
            <a:t>Nötral</a:t>
          </a:r>
          <a:r>
            <a:rPr lang="tr-TR" sz="2100" kern="1200" dirty="0" smtClean="0"/>
            <a:t> Mekanizmalar</a:t>
          </a:r>
          <a:endParaRPr lang="tr-TR" sz="2100" kern="1200" dirty="0"/>
        </a:p>
      </dsp:txBody>
      <dsp:txXfrm>
        <a:off x="5915777" y="2675077"/>
        <a:ext cx="1621959" cy="128161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E1ABED3B-8F5E-4BEF-9680-F9D0E4FC6C29}" type="datetimeFigureOut">
              <a:rPr lang="tr-TR" smtClean="0"/>
              <a:pPr/>
              <a:t>19.04.2020</a:t>
            </a:fld>
            <a:endParaRPr lang="tr-TR"/>
          </a:p>
        </p:txBody>
      </p:sp>
      <p:sp>
        <p:nvSpPr>
          <p:cNvPr id="4" name="Altbilgi Yer Tutucusu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2C4E95B6-A32A-4A93-A04E-C83C475C28F1}" type="slidenum">
              <a:rPr lang="tr-TR" smtClean="0"/>
              <a:pPr/>
              <a:t>‹#›</a:t>
            </a:fld>
            <a:endParaRPr lang="tr-TR"/>
          </a:p>
        </p:txBody>
      </p:sp>
    </p:spTree>
    <p:extLst>
      <p:ext uri="{BB962C8B-B14F-4D97-AF65-F5344CB8AC3E}">
        <p14:creationId xmlns="" xmlns:p14="http://schemas.microsoft.com/office/powerpoint/2010/main" val="18618190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303DCD02-48CE-4F1C-B8A7-D2404C41A3AA}" type="datetimeFigureOut">
              <a:rPr lang="tr-TR" smtClean="0"/>
              <a:pPr/>
              <a:t>19.04.2020</a:t>
            </a:fld>
            <a:endParaRPr lang="tr-TR"/>
          </a:p>
        </p:txBody>
      </p:sp>
      <p:sp>
        <p:nvSpPr>
          <p:cNvPr id="4" name="Slayt Görüntüsü Yer Tutucusu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4BB56915-03BE-40E6-BA22-513381365129}" type="slidenum">
              <a:rPr lang="tr-TR" smtClean="0"/>
              <a:pPr/>
              <a:t>‹#›</a:t>
            </a:fld>
            <a:endParaRPr lang="tr-TR"/>
          </a:p>
        </p:txBody>
      </p:sp>
    </p:spTree>
    <p:extLst>
      <p:ext uri="{BB962C8B-B14F-4D97-AF65-F5344CB8AC3E}">
        <p14:creationId xmlns="" xmlns:p14="http://schemas.microsoft.com/office/powerpoint/2010/main" val="3758148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BB56915-03BE-40E6-BA22-513381365129}" type="slidenum">
              <a:rPr lang="tr-TR" smtClean="0"/>
              <a:pPr/>
              <a:t>8</a:t>
            </a:fld>
            <a:endParaRPr lang="tr-TR"/>
          </a:p>
        </p:txBody>
      </p:sp>
    </p:spTree>
    <p:extLst>
      <p:ext uri="{BB962C8B-B14F-4D97-AF65-F5344CB8AC3E}">
        <p14:creationId xmlns="" xmlns:p14="http://schemas.microsoft.com/office/powerpoint/2010/main" val="18042903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106039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089964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4203258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435507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089537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tr-TR" smtClean="0"/>
              <a:t>Asıl başlık stili için tıklatın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62842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4109400140"/>
      </p:ext>
    </p:extLst>
  </p:cSld>
  <p:clrMapOvr>
    <a:masterClrMapping/>
  </p:clrMapOvr>
  <p:extLst>
    <p:ext uri="{DCECCB84-F9BA-43D5-87BE-67443E8EF086}">
      <p15:sldGuideLst xmlns=""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845127" y="2507550"/>
            <a:ext cx="5156200" cy="36805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72200" y="2507550"/>
            <a:ext cx="5181601" cy="36805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9"/>
          <p:cNvSpPr>
            <a:spLocks noGrp="1"/>
          </p:cNvSpPr>
          <p:nvPr>
            <p:ph type="title"/>
          </p:nvPr>
        </p:nvSpPr>
        <p:spPr/>
        <p:txBody>
          <a:bodyPr/>
          <a:lstStyle/>
          <a:p>
            <a:r>
              <a:rPr lang="tr-TR" smtClean="0"/>
              <a:t>Asıl başlık stili için tıklatın</a:t>
            </a:r>
            <a:endParaRPr lang="en-US" dirty="0"/>
          </a:p>
        </p:txBody>
      </p:sp>
    </p:spTree>
    <p:extLst>
      <p:ext uri="{BB962C8B-B14F-4D97-AF65-F5344CB8AC3E}">
        <p14:creationId xmlns="" xmlns:p14="http://schemas.microsoft.com/office/powerpoint/2010/main" val="3420096386"/>
      </p:ext>
    </p:extLst>
  </p:cSld>
  <p:clrMapOvr>
    <a:masterClrMapping/>
  </p:clrMapOvr>
  <p:extLst>
    <p:ext uri="{DCECCB84-F9BA-43D5-87BE-67443E8EF086}">
      <p15:sldGuideLst xmlns=""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Title 5"/>
          <p:cNvSpPr>
            <a:spLocks noGrp="1"/>
          </p:cNvSpPr>
          <p:nvPr>
            <p:ph type="title"/>
          </p:nvPr>
        </p:nvSpPr>
        <p:spPr/>
        <p:txBody>
          <a:bodyPr/>
          <a:lstStyle/>
          <a:p>
            <a:r>
              <a:rPr lang="tr-TR" smtClean="0"/>
              <a:t>Asıl başlık stili için tıklatın</a:t>
            </a:r>
            <a:endParaRPr lang="en-US"/>
          </a:p>
        </p:txBody>
      </p:sp>
    </p:spTree>
    <p:extLst>
      <p:ext uri="{BB962C8B-B14F-4D97-AF65-F5344CB8AC3E}">
        <p14:creationId xmlns="" xmlns:p14="http://schemas.microsoft.com/office/powerpoint/2010/main" val="250403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757178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tr-TR" smtClean="0"/>
              <a:t>Asıl başlık stili için tıklatın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2303301"/>
      </p:ext>
    </p:extLst>
  </p:cSld>
  <p:clrMapOvr>
    <a:masterClrMapping/>
  </p:clrMapOvr>
  <p:extLst>
    <p:ext uri="{DCECCB84-F9BA-43D5-87BE-67443E8EF086}">
      <p15:sldGuideLst xmlns=""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9357318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513182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8321094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3723234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116916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7651096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tr-TR" smtClean="0"/>
              <a:t>Asıl başlık stili için tıklatın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959083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3972859"/>
      </p:ext>
    </p:extLst>
  </p:cSld>
  <p:clrMapOvr>
    <a:masterClrMapping/>
  </p:clrMapOvr>
  <p:extLst>
    <p:ext uri="{DCECCB84-F9BA-43D5-87BE-67443E8EF086}">
      <p15:sldGuideLst xmlns=""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845127" y="2507550"/>
            <a:ext cx="5156200" cy="36805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72200" y="2507550"/>
            <a:ext cx="5181601" cy="36805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9"/>
          <p:cNvSpPr>
            <a:spLocks noGrp="1"/>
          </p:cNvSpPr>
          <p:nvPr>
            <p:ph type="title"/>
          </p:nvPr>
        </p:nvSpPr>
        <p:spPr/>
        <p:txBody>
          <a:bodyPr/>
          <a:lstStyle/>
          <a:p>
            <a:r>
              <a:rPr lang="tr-TR" smtClean="0"/>
              <a:t>Asıl başlık stili için tıklatın</a:t>
            </a:r>
            <a:endParaRPr lang="en-US" dirty="0"/>
          </a:p>
        </p:txBody>
      </p:sp>
    </p:spTree>
    <p:extLst>
      <p:ext uri="{BB962C8B-B14F-4D97-AF65-F5344CB8AC3E}">
        <p14:creationId xmlns="" xmlns:p14="http://schemas.microsoft.com/office/powerpoint/2010/main" val="3306338616"/>
      </p:ext>
    </p:extLst>
  </p:cSld>
  <p:clrMapOvr>
    <a:masterClrMapping/>
  </p:clrMapOvr>
  <p:extLst>
    <p:ext uri="{DCECCB84-F9BA-43D5-87BE-67443E8EF086}">
      <p15:sldGuideLst xmlns=""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Title 5"/>
          <p:cNvSpPr>
            <a:spLocks noGrp="1"/>
          </p:cNvSpPr>
          <p:nvPr>
            <p:ph type="title"/>
          </p:nvPr>
        </p:nvSpPr>
        <p:spPr/>
        <p:txBody>
          <a:bodyPr/>
          <a:lstStyle/>
          <a:p>
            <a:r>
              <a:rPr lang="tr-TR" smtClean="0"/>
              <a:t>Asıl başlık stili için tıklatın</a:t>
            </a:r>
            <a:endParaRPr lang="en-US"/>
          </a:p>
        </p:txBody>
      </p:sp>
    </p:spTree>
    <p:extLst>
      <p:ext uri="{BB962C8B-B14F-4D97-AF65-F5344CB8AC3E}">
        <p14:creationId xmlns="" xmlns:p14="http://schemas.microsoft.com/office/powerpoint/2010/main" val="34963479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568277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tr-TR" smtClean="0"/>
              <a:t>Asıl başlık stili için tıklatın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5333570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tr-TR" smtClean="0"/>
              <a:t>Asıl başlık stili için tıklatın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481428504"/>
      </p:ext>
    </p:extLst>
  </p:cSld>
  <p:clrMapOvr>
    <a:masterClrMapping/>
  </p:clrMapOvr>
  <p:extLst>
    <p:ext uri="{DCECCB84-F9BA-43D5-87BE-67443E8EF086}">
      <p15:sldGuideLst xmlns=""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1763831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2575666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40140352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6014568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9160927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tr-TR" smtClean="0"/>
              <a:t>Asıl başlık stili için tıklatın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4236909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533456267"/>
      </p:ext>
    </p:extLst>
  </p:cSld>
  <p:clrMapOvr>
    <a:masterClrMapping/>
  </p:clrMapOvr>
  <p:extLst>
    <p:ext uri="{DCECCB84-F9BA-43D5-87BE-67443E8EF086}">
      <p15:sldGuideLst xmlns=""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845127" y="2507550"/>
            <a:ext cx="5156200" cy="36805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72200" y="2507550"/>
            <a:ext cx="5181601" cy="36805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9"/>
          <p:cNvSpPr>
            <a:spLocks noGrp="1"/>
          </p:cNvSpPr>
          <p:nvPr>
            <p:ph type="title"/>
          </p:nvPr>
        </p:nvSpPr>
        <p:spPr/>
        <p:txBody>
          <a:bodyPr/>
          <a:lstStyle/>
          <a:p>
            <a:r>
              <a:rPr lang="tr-TR" smtClean="0"/>
              <a:t>Asıl başlık stili için tıklatın</a:t>
            </a:r>
            <a:endParaRPr lang="en-US" dirty="0"/>
          </a:p>
        </p:txBody>
      </p:sp>
    </p:spTree>
    <p:extLst>
      <p:ext uri="{BB962C8B-B14F-4D97-AF65-F5344CB8AC3E}">
        <p14:creationId xmlns="" xmlns:p14="http://schemas.microsoft.com/office/powerpoint/2010/main" val="1959613380"/>
      </p:ext>
    </p:extLst>
  </p:cSld>
  <p:clrMapOvr>
    <a:masterClrMapping/>
  </p:clrMapOvr>
  <p:extLst>
    <p:ext uri="{DCECCB84-F9BA-43D5-87BE-67443E8EF086}">
      <p15:sldGuideLst xmlns=""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Title 5"/>
          <p:cNvSpPr>
            <a:spLocks noGrp="1"/>
          </p:cNvSpPr>
          <p:nvPr>
            <p:ph type="title"/>
          </p:nvPr>
        </p:nvSpPr>
        <p:spPr/>
        <p:txBody>
          <a:bodyPr/>
          <a:lstStyle/>
          <a:p>
            <a:r>
              <a:rPr lang="tr-TR" smtClean="0"/>
              <a:t>Asıl başlık stili için tıklatın</a:t>
            </a:r>
            <a:endParaRPr lang="en-US"/>
          </a:p>
        </p:txBody>
      </p:sp>
    </p:spTree>
    <p:extLst>
      <p:ext uri="{BB962C8B-B14F-4D97-AF65-F5344CB8AC3E}">
        <p14:creationId xmlns="" xmlns:p14="http://schemas.microsoft.com/office/powerpoint/2010/main" val="2916251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4328562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9073039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tr-TR" smtClean="0"/>
              <a:t>Asıl başlık stili için tıklatın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659079828"/>
      </p:ext>
    </p:extLst>
  </p:cSld>
  <p:clrMapOvr>
    <a:masterClrMapping/>
  </p:clrMapOvr>
  <p:extLst>
    <p:ext uri="{DCECCB84-F9BA-43D5-87BE-67443E8EF086}">
      <p15:sldGuideLst xmlns=""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2537095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1339431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40897324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4629897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0536402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7330181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63424598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97280" y="2582335"/>
            <a:ext cx="4937760" cy="32867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217920" y="2582334"/>
            <a:ext cx="4937760" cy="328676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409669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845127" y="2507550"/>
            <a:ext cx="5156200" cy="36805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172200" y="2507550"/>
            <a:ext cx="5181601" cy="36805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
        <p:nvSpPr>
          <p:cNvPr id="10" name="Title 9"/>
          <p:cNvSpPr>
            <a:spLocks noGrp="1"/>
          </p:cNvSpPr>
          <p:nvPr>
            <p:ph type="title"/>
          </p:nvPr>
        </p:nvSpPr>
        <p:spPr/>
        <p:txBody>
          <a:bodyPr/>
          <a:lstStyle/>
          <a:p>
            <a:r>
              <a:rPr lang="tr-TR" smtClean="0"/>
              <a:t>Asıl başlık stili için tıklatın</a:t>
            </a:r>
            <a:endParaRPr lang="en-US" dirty="0"/>
          </a:p>
        </p:txBody>
      </p:sp>
    </p:spTree>
    <p:extLst>
      <p:ext uri="{BB962C8B-B14F-4D97-AF65-F5344CB8AC3E}">
        <p14:creationId xmlns="" xmlns:p14="http://schemas.microsoft.com/office/powerpoint/2010/main" val="24440670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296492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4398760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61BEF0D-F0BB-DE4B-95CE-6DB70DBA9567}" type="datetimeFigureOut">
              <a:rPr lang="en-US" smtClean="0"/>
              <a:pPr/>
              <a:t>4/19/2020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89108224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2128433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0018043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1707737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
        <p:nvSpPr>
          <p:cNvPr id="6" name="Title 5"/>
          <p:cNvSpPr>
            <a:spLocks noGrp="1"/>
          </p:cNvSpPr>
          <p:nvPr>
            <p:ph type="title"/>
          </p:nvPr>
        </p:nvSpPr>
        <p:spPr/>
        <p:txBody>
          <a:bodyPr/>
          <a:lstStyle/>
          <a:p>
            <a:r>
              <a:rPr lang="tr-TR" smtClean="0"/>
              <a:t>Asıl başlık stili için tıklatın</a:t>
            </a:r>
            <a:endParaRPr lang="en-US"/>
          </a:p>
        </p:txBody>
      </p:sp>
    </p:spTree>
    <p:extLst>
      <p:ext uri="{BB962C8B-B14F-4D97-AF65-F5344CB8AC3E}">
        <p14:creationId xmlns="" xmlns:p14="http://schemas.microsoft.com/office/powerpoint/2010/main" val="4239002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357109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tr-TR" smtClean="0"/>
              <a:t>Asıl başlık stili için tıklatın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229290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B61BEF0D-F0BB-DE4B-95CE-6DB70DBA9567}" type="datetimeFigureOut">
              <a:rPr lang="en-US" smtClean="0"/>
              <a:pPr/>
              <a:t>4/19/2020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753810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B61BEF0D-F0BB-DE4B-95CE-6DB70DBA9567}" type="datetimeFigureOut">
              <a:rPr lang="en-US" smtClean="0"/>
              <a:pPr/>
              <a:t>4/19/2020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4096107836"/>
      </p:ext>
    </p:extLst>
  </p:cSld>
  <p:clrMap bg1="lt1" tx1="dk1" bg2="lt2" tx2="dk2" accent1="accent1" accent2="accent2" accent3="accent3" accent4="accent4" accent5="accent5" accent6="accent6" hlink="hlink" folHlink="folHlink"/>
  <p:sldLayoutIdLst>
    <p:sldLayoutId id="2147484229" r:id="rId1"/>
    <p:sldLayoutId id="2147484230" r:id="rId2"/>
    <p:sldLayoutId id="2147484231" r:id="rId3"/>
    <p:sldLayoutId id="2147484232" r:id="rId4"/>
    <p:sldLayoutId id="2147484233" r:id="rId5"/>
    <p:sldLayoutId id="2147484234" r:id="rId6"/>
    <p:sldLayoutId id="2147484235" r:id="rId7"/>
    <p:sldLayoutId id="2147484236" r:id="rId8"/>
    <p:sldLayoutId id="2147484237" r:id="rId9"/>
    <p:sldLayoutId id="2147484238" r:id="rId10"/>
    <p:sldLayoutId id="214748423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B61BEF0D-F0BB-DE4B-95CE-6DB70DBA9567}" type="datetimeFigureOut">
              <a:rPr lang="en-US" smtClean="0"/>
              <a:pPr/>
              <a:t>4/19/2020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950221094"/>
      </p:ext>
    </p:extLst>
  </p:cSld>
  <p:clrMap bg1="lt1" tx1="dk1" bg2="lt2" tx2="dk2" accent1="accent1" accent2="accent2" accent3="accent3" accent4="accent4" accent5="accent5" accent6="accent6" hlink="hlink" folHlink="folHlink"/>
  <p:sldLayoutIdLst>
    <p:sldLayoutId id="2147485592" r:id="rId1"/>
    <p:sldLayoutId id="2147485593" r:id="rId2"/>
    <p:sldLayoutId id="2147485594" r:id="rId3"/>
    <p:sldLayoutId id="2147485595" r:id="rId4"/>
    <p:sldLayoutId id="2147485596" r:id="rId5"/>
    <p:sldLayoutId id="2147485597" r:id="rId6"/>
    <p:sldLayoutId id="2147485598" r:id="rId7"/>
    <p:sldLayoutId id="2147485599" r:id="rId8"/>
    <p:sldLayoutId id="2147485600" r:id="rId9"/>
    <p:sldLayoutId id="2147485601" r:id="rId10"/>
    <p:sldLayoutId id="21474856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B61BEF0D-F0BB-DE4B-95CE-6DB70DBA9567}" type="datetimeFigureOut">
              <a:rPr lang="en-US" smtClean="0"/>
              <a:pPr/>
              <a:t>4/19/2020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507537791"/>
      </p:ext>
    </p:extLst>
  </p:cSld>
  <p:clrMap bg1="lt1" tx1="dk1" bg2="lt2" tx2="dk2" accent1="accent1" accent2="accent2" accent3="accent3" accent4="accent4" accent5="accent5" accent6="accent6" hlink="hlink" folHlink="folHlink"/>
  <p:sldLayoutIdLst>
    <p:sldLayoutId id="2147485633" r:id="rId1"/>
    <p:sldLayoutId id="2147485634" r:id="rId2"/>
    <p:sldLayoutId id="2147485635" r:id="rId3"/>
    <p:sldLayoutId id="2147485636" r:id="rId4"/>
    <p:sldLayoutId id="2147485637" r:id="rId5"/>
    <p:sldLayoutId id="2147485638" r:id="rId6"/>
    <p:sldLayoutId id="2147485639" r:id="rId7"/>
    <p:sldLayoutId id="2147485640" r:id="rId8"/>
    <p:sldLayoutId id="2147485641" r:id="rId9"/>
    <p:sldLayoutId id="2147485642" r:id="rId10"/>
    <p:sldLayoutId id="214748564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B61BEF0D-F0BB-DE4B-95CE-6DB70DBA9567}" type="datetimeFigureOut">
              <a:rPr lang="en-US" smtClean="0"/>
              <a:pPr/>
              <a:t>4/19/2020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 xmlns:p14="http://schemas.microsoft.com/office/powerpoint/2010/main" val="2730237176"/>
      </p:ext>
    </p:extLst>
  </p:cSld>
  <p:clrMap bg1="lt1" tx1="dk1" bg2="lt2" tx2="dk2" accent1="accent1" accent2="accent2" accent3="accent3" accent4="accent4" accent5="accent5" accent6="accent6" hlink="hlink" folHlink="folHlink"/>
  <p:sldLayoutIdLst>
    <p:sldLayoutId id="2147485788" r:id="rId1"/>
    <p:sldLayoutId id="2147485789" r:id="rId2"/>
    <p:sldLayoutId id="2147485790" r:id="rId3"/>
    <p:sldLayoutId id="2147485791" r:id="rId4"/>
    <p:sldLayoutId id="2147485792" r:id="rId5"/>
    <p:sldLayoutId id="2147485793" r:id="rId6"/>
    <p:sldLayoutId id="2147485794" r:id="rId7"/>
    <p:sldLayoutId id="2147485795" r:id="rId8"/>
    <p:sldLayoutId id="2147485796" r:id="rId9"/>
    <p:sldLayoutId id="2147485797" r:id="rId10"/>
    <p:sldLayoutId id="214748579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61BEF0D-F0BB-DE4B-95CE-6DB70DBA9567}" type="datetimeFigureOut">
              <a:rPr lang="en-US" smtClean="0"/>
              <a:pPr/>
              <a:t>4/19/2020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696781256"/>
      </p:ext>
    </p:extLst>
  </p:cSld>
  <p:clrMap bg1="lt1" tx1="dk1" bg2="lt2" tx2="dk2" accent1="accent1" accent2="accent2" accent3="accent3" accent4="accent4" accent5="accent5" accent6="accent6" hlink="hlink" folHlink="folHlink"/>
  <p:sldLayoutIdLst>
    <p:sldLayoutId id="2147485812" r:id="rId1"/>
    <p:sldLayoutId id="2147485813" r:id="rId2"/>
    <p:sldLayoutId id="2147485814" r:id="rId3"/>
    <p:sldLayoutId id="2147485815" r:id="rId4"/>
    <p:sldLayoutId id="2147485816" r:id="rId5"/>
    <p:sldLayoutId id="2147485817" r:id="rId6"/>
    <p:sldLayoutId id="2147485818" r:id="rId7"/>
    <p:sldLayoutId id="2147485819" r:id="rId8"/>
    <p:sldLayoutId id="2147485820" r:id="rId9"/>
    <p:sldLayoutId id="2147485821" r:id="rId10"/>
    <p:sldLayoutId id="214748582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46.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51.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46.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67098" y="4855233"/>
            <a:ext cx="11536680" cy="2185057"/>
          </a:xfrm>
        </p:spPr>
        <p:txBody>
          <a:bodyPr>
            <a:normAutofit/>
          </a:bodyPr>
          <a:lstStyle/>
          <a:p>
            <a:pPr algn="ctr"/>
            <a:r>
              <a:rPr lang="tr-TR" sz="2400" b="0" dirty="0" smtClean="0">
                <a:latin typeface="Palatino Linotype" pitchFamily="18" charset="0"/>
              </a:rPr>
              <a:t/>
            </a:r>
            <a:br>
              <a:rPr lang="tr-TR" sz="2400" b="0" dirty="0" smtClean="0">
                <a:latin typeface="Palatino Linotype" pitchFamily="18" charset="0"/>
              </a:rPr>
            </a:br>
            <a:r>
              <a:rPr lang="tr-TR" sz="3200" b="1" dirty="0" smtClean="0">
                <a:latin typeface="Times New Roman" panose="02020603050405020304" pitchFamily="18" charset="0"/>
                <a:cs typeface="Times New Roman" panose="02020603050405020304" pitchFamily="18" charset="0"/>
              </a:rPr>
              <a:t>Sağlık </a:t>
            </a:r>
            <a:r>
              <a:rPr lang="tr-TR" sz="3200" b="1" dirty="0" smtClean="0">
                <a:latin typeface="Times New Roman" panose="02020603050405020304" pitchFamily="18" charset="0"/>
                <a:cs typeface="Times New Roman" panose="02020603050405020304" pitchFamily="18" charset="0"/>
              </a:rPr>
              <a:t>Bilimleri Fakültesi</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Beslenme ve Diyetetik Bölümü</a:t>
            </a:r>
            <a:r>
              <a:rPr lang="tr-TR" sz="3200" b="1" dirty="0">
                <a:latin typeface="Times New Roman" panose="02020603050405020304" pitchFamily="18" charset="0"/>
                <a:cs typeface="Times New Roman" panose="02020603050405020304" pitchFamily="18" charset="0"/>
              </a:rPr>
              <a:t/>
            </a:r>
            <a:br>
              <a:rPr lang="tr-TR" sz="3200" b="1" dirty="0">
                <a:latin typeface="Times New Roman" panose="02020603050405020304" pitchFamily="18" charset="0"/>
                <a:cs typeface="Times New Roman" panose="02020603050405020304" pitchFamily="18" charset="0"/>
              </a:rPr>
            </a:br>
            <a:r>
              <a:rPr lang="tr-TR" sz="3200" b="0" dirty="0" smtClean="0">
                <a:latin typeface="Times New Roman" panose="02020603050405020304" pitchFamily="18" charset="0"/>
                <a:cs typeface="Times New Roman" panose="02020603050405020304" pitchFamily="18" charset="0"/>
              </a:rPr>
              <a:t/>
            </a:r>
            <a:br>
              <a:rPr lang="tr-TR" sz="3200" b="0" dirty="0" smtClean="0">
                <a:latin typeface="Times New Roman" panose="02020603050405020304" pitchFamily="18" charset="0"/>
                <a:cs typeface="Times New Roman" panose="02020603050405020304" pitchFamily="18" charset="0"/>
              </a:rPr>
            </a:br>
            <a:endParaRPr lang="tr-TR" sz="3200" b="0" dirty="0">
              <a:latin typeface="Times New Roman" panose="02020603050405020304" pitchFamily="18" charset="0"/>
              <a:cs typeface="Times New Roman" panose="02020603050405020304" pitchFamily="18" charset="0"/>
            </a:endParaRPr>
          </a:p>
        </p:txBody>
      </p:sp>
      <p:pic>
        <p:nvPicPr>
          <p:cNvPr id="1028" name="Picture 4" descr="hkü ile ilgili görsel sonucu"/>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592514" y="502023"/>
            <a:ext cx="6685957" cy="1751591"/>
          </a:xfrm>
          <a:prstGeom prst="rect">
            <a:avLst/>
          </a:prstGeom>
          <a:noFill/>
          <a:extLst>
            <a:ext uri="{909E8E84-426E-40DD-AFC4-6F175D3DCCD1}">
              <a14:hiddenFill xmlns="" xmlns:a14="http://schemas.microsoft.com/office/drawing/2010/main">
                <a:solidFill>
                  <a:srgbClr val="FFFFFF"/>
                </a:solidFill>
              </a14:hiddenFill>
            </a:ext>
          </a:extLst>
        </p:spPr>
      </p:pic>
      <p:sp>
        <p:nvSpPr>
          <p:cNvPr id="3" name="Metin kutusu 2"/>
          <p:cNvSpPr txBox="1"/>
          <p:nvPr/>
        </p:nvSpPr>
        <p:spPr>
          <a:xfrm>
            <a:off x="468507" y="2528447"/>
            <a:ext cx="11333862" cy="1754326"/>
          </a:xfrm>
          <a:prstGeom prst="rect">
            <a:avLst/>
          </a:prstGeom>
          <a:noFill/>
        </p:spPr>
        <p:txBody>
          <a:bodyPr wrap="square" rtlCol="0">
            <a:spAutoFit/>
          </a:bodyPr>
          <a:lstStyle/>
          <a:p>
            <a:pPr algn="ctr"/>
            <a:r>
              <a:rPr lang="tr-TR" sz="4400" b="1" dirty="0" smtClean="0"/>
              <a:t>COVİD-19 : Sağlıklı </a:t>
            </a:r>
            <a:r>
              <a:rPr lang="tr-TR" sz="4400" b="1" dirty="0"/>
              <a:t>Vücut </a:t>
            </a:r>
            <a:r>
              <a:rPr lang="tr-TR" sz="4400" b="1" dirty="0" smtClean="0"/>
              <a:t>Ağırlığının Korunması, </a:t>
            </a:r>
            <a:r>
              <a:rPr lang="tr-TR" sz="4400" b="1" dirty="0"/>
              <a:t/>
            </a:r>
            <a:br>
              <a:rPr lang="tr-TR" sz="4400" b="1" dirty="0"/>
            </a:br>
            <a:r>
              <a:rPr lang="tr-TR" sz="4400" b="1" dirty="0"/>
              <a:t> </a:t>
            </a:r>
            <a:r>
              <a:rPr lang="tr-TR" sz="4400" b="1" dirty="0" err="1"/>
              <a:t>Obezite</a:t>
            </a:r>
            <a:r>
              <a:rPr lang="tr-TR" sz="4400" b="1" dirty="0"/>
              <a:t>, </a:t>
            </a:r>
            <a:r>
              <a:rPr lang="tr-TR" sz="4400" b="1" dirty="0" smtClean="0"/>
              <a:t>Nedenleri </a:t>
            </a:r>
            <a:r>
              <a:rPr lang="tr-TR" sz="4400" b="1" dirty="0"/>
              <a:t>ve Önleme Önerileri</a:t>
            </a:r>
            <a:r>
              <a:rPr lang="tr-TR" sz="2000" b="1" dirty="0">
                <a:latin typeface="Arial Rounded MT Bold" pitchFamily="34" charset="0"/>
              </a:rPr>
              <a:t/>
            </a:r>
            <a:br>
              <a:rPr lang="tr-TR" sz="2000" b="1" dirty="0">
                <a:latin typeface="Arial Rounded MT Bold" pitchFamily="34" charset="0"/>
              </a:rPr>
            </a:br>
            <a:endParaRPr lang="tr-TR" sz="2000" dirty="0"/>
          </a:p>
        </p:txBody>
      </p:sp>
    </p:spTree>
    <p:extLst>
      <p:ext uri="{BB962C8B-B14F-4D97-AF65-F5344CB8AC3E}">
        <p14:creationId xmlns="" xmlns:p14="http://schemas.microsoft.com/office/powerpoint/2010/main" val="1647136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63305" y="131485"/>
            <a:ext cx="10022135" cy="1321602"/>
          </a:xfrm>
        </p:spPr>
        <p:txBody>
          <a:bodyPr/>
          <a:lstStyle/>
          <a:p>
            <a:r>
              <a:rPr lang="tr-TR" b="1" dirty="0" smtClean="0">
                <a:solidFill>
                  <a:srgbClr val="C00000"/>
                </a:solidFill>
              </a:rPr>
              <a:t>COVİD19-OBEZİTE İLİŞKİSİ</a:t>
            </a:r>
            <a:endParaRPr lang="tr-TR" b="1" dirty="0">
              <a:solidFill>
                <a:srgbClr val="C00000"/>
              </a:solidFill>
            </a:endParaRPr>
          </a:p>
        </p:txBody>
      </p:sp>
      <p:sp>
        <p:nvSpPr>
          <p:cNvPr id="3" name="İçerik Yer Tutucusu 2"/>
          <p:cNvSpPr>
            <a:spLocks noGrp="1"/>
          </p:cNvSpPr>
          <p:nvPr>
            <p:ph idx="1"/>
          </p:nvPr>
        </p:nvSpPr>
        <p:spPr>
          <a:xfrm>
            <a:off x="1498040" y="1949609"/>
            <a:ext cx="9266212" cy="3997162"/>
          </a:xfrm>
        </p:spPr>
        <p:txBody>
          <a:bodyPr>
            <a:normAutofit fontScale="92500" lnSpcReduction="20000"/>
          </a:bodyPr>
          <a:lstStyle/>
          <a:p>
            <a:pPr algn="just"/>
            <a:r>
              <a:rPr lang="tr-TR" dirty="0">
                <a:solidFill>
                  <a:schemeClr val="tx1"/>
                </a:solidFill>
              </a:rPr>
              <a:t>Son </a:t>
            </a:r>
            <a:r>
              <a:rPr lang="tr-TR" dirty="0" smtClean="0">
                <a:solidFill>
                  <a:schemeClr val="tx1"/>
                </a:solidFill>
              </a:rPr>
              <a:t>günlerde dünya</a:t>
            </a:r>
            <a:r>
              <a:rPr lang="tr-TR" dirty="0">
                <a:solidFill>
                  <a:schemeClr val="tx1"/>
                </a:solidFill>
              </a:rPr>
              <a:t>, </a:t>
            </a:r>
            <a:r>
              <a:rPr lang="tr-TR" dirty="0" err="1">
                <a:solidFill>
                  <a:schemeClr val="tx1"/>
                </a:solidFill>
              </a:rPr>
              <a:t>koronavirüs</a:t>
            </a:r>
            <a:r>
              <a:rPr lang="tr-TR" dirty="0">
                <a:solidFill>
                  <a:schemeClr val="tx1"/>
                </a:solidFill>
              </a:rPr>
              <a:t> hastalığının küresel salgınıyla (COVID-19) mücadele </a:t>
            </a:r>
            <a:r>
              <a:rPr lang="tr-TR" dirty="0" smtClean="0">
                <a:solidFill>
                  <a:schemeClr val="tx1"/>
                </a:solidFill>
              </a:rPr>
              <a:t>etmektedir.</a:t>
            </a:r>
            <a:r>
              <a:rPr lang="tr-TR" dirty="0">
                <a:solidFill>
                  <a:schemeClr val="tx1"/>
                </a:solidFill>
              </a:rPr>
              <a:t> </a:t>
            </a:r>
            <a:r>
              <a:rPr lang="tr-TR" dirty="0" smtClean="0">
                <a:solidFill>
                  <a:schemeClr val="tx1"/>
                </a:solidFill>
              </a:rPr>
              <a:t>Dünya </a:t>
            </a:r>
            <a:r>
              <a:rPr lang="tr-TR" dirty="0">
                <a:solidFill>
                  <a:schemeClr val="tx1"/>
                </a:solidFill>
              </a:rPr>
              <a:t>Sağlık Örgütü’nün artık bir </a:t>
            </a:r>
            <a:r>
              <a:rPr lang="tr-TR" b="1" dirty="0" err="1">
                <a:solidFill>
                  <a:schemeClr val="tx1"/>
                </a:solidFill>
              </a:rPr>
              <a:t>pandemi</a:t>
            </a:r>
            <a:r>
              <a:rPr lang="tr-TR" dirty="0">
                <a:solidFill>
                  <a:schemeClr val="tx1"/>
                </a:solidFill>
              </a:rPr>
              <a:t> olarak kabul ettiği </a:t>
            </a:r>
            <a:r>
              <a:rPr lang="tr-TR" dirty="0" smtClean="0">
                <a:solidFill>
                  <a:schemeClr val="tx1"/>
                </a:solidFill>
              </a:rPr>
              <a:t>Covid-19 </a:t>
            </a:r>
            <a:r>
              <a:rPr lang="tr-TR" dirty="0">
                <a:solidFill>
                  <a:schemeClr val="tx1"/>
                </a:solidFill>
              </a:rPr>
              <a:t>ülkemizde de önemli bir halk sağlığı tehdidi oluşturmaktadır. </a:t>
            </a:r>
            <a:r>
              <a:rPr lang="tr-TR" dirty="0" err="1">
                <a:solidFill>
                  <a:schemeClr val="tx1"/>
                </a:solidFill>
              </a:rPr>
              <a:t>Koronavirüsün</a:t>
            </a:r>
            <a:r>
              <a:rPr lang="tr-TR" dirty="0">
                <a:solidFill>
                  <a:schemeClr val="tx1"/>
                </a:solidFill>
              </a:rPr>
              <a:t> bulaşmasını tek başına engelleyebilecek veya tedavi edebilecek herhangi bir </a:t>
            </a:r>
            <a:r>
              <a:rPr lang="tr-TR" dirty="0" smtClean="0">
                <a:solidFill>
                  <a:schemeClr val="tx1"/>
                </a:solidFill>
              </a:rPr>
              <a:t>besin olmasa </a:t>
            </a:r>
            <a:r>
              <a:rPr lang="tr-TR" dirty="0">
                <a:solidFill>
                  <a:schemeClr val="tx1"/>
                </a:solidFill>
              </a:rPr>
              <a:t>da; sağlıklı ve dengeli beslenmenin, fiziksel aktivite ve düzenli uyku ile beraber bağışıklık sistemini güçlendirdiği kanıtlanmıştır</a:t>
            </a:r>
            <a:r>
              <a:rPr lang="tr-TR" dirty="0" smtClean="0">
                <a:solidFill>
                  <a:schemeClr val="tx1"/>
                </a:solidFill>
              </a:rPr>
              <a:t>.</a:t>
            </a:r>
          </a:p>
          <a:p>
            <a:r>
              <a:rPr lang="tr-TR" dirty="0" smtClean="0">
                <a:solidFill>
                  <a:schemeClr val="tx1"/>
                </a:solidFill>
              </a:rPr>
              <a:t> </a:t>
            </a:r>
          </a:p>
          <a:p>
            <a:r>
              <a:rPr lang="tr-TR" dirty="0" smtClean="0">
                <a:solidFill>
                  <a:schemeClr val="tx1"/>
                </a:solidFill>
              </a:rPr>
              <a:t>Dünya </a:t>
            </a:r>
            <a:r>
              <a:rPr lang="tr-TR" dirty="0" err="1" smtClean="0">
                <a:solidFill>
                  <a:schemeClr val="tx1"/>
                </a:solidFill>
              </a:rPr>
              <a:t>Obezite</a:t>
            </a:r>
            <a:r>
              <a:rPr lang="tr-TR" dirty="0" smtClean="0">
                <a:solidFill>
                  <a:schemeClr val="tx1"/>
                </a:solidFill>
              </a:rPr>
              <a:t> Federasyonu'nun </a:t>
            </a:r>
            <a:r>
              <a:rPr lang="tr-TR" dirty="0">
                <a:solidFill>
                  <a:schemeClr val="tx1"/>
                </a:solidFill>
              </a:rPr>
              <a:t>(WOF) </a:t>
            </a:r>
            <a:r>
              <a:rPr lang="tr-TR" dirty="0" err="1" smtClean="0">
                <a:solidFill>
                  <a:schemeClr val="tx1"/>
                </a:solidFill>
              </a:rPr>
              <a:t>obezite</a:t>
            </a:r>
            <a:r>
              <a:rPr lang="tr-TR" dirty="0" smtClean="0">
                <a:solidFill>
                  <a:schemeClr val="tx1"/>
                </a:solidFill>
              </a:rPr>
              <a:t> </a:t>
            </a:r>
            <a:r>
              <a:rPr lang="tr-TR" dirty="0">
                <a:solidFill>
                  <a:schemeClr val="tx1"/>
                </a:solidFill>
              </a:rPr>
              <a:t>ile ilgili </a:t>
            </a:r>
            <a:r>
              <a:rPr lang="tr-TR" dirty="0" smtClean="0">
                <a:solidFill>
                  <a:schemeClr val="tx1"/>
                </a:solidFill>
              </a:rPr>
              <a:t>koşulların</a:t>
            </a:r>
            <a:r>
              <a:rPr lang="tr-TR" dirty="0">
                <a:solidFill>
                  <a:schemeClr val="tx1"/>
                </a:solidFill>
              </a:rPr>
              <a:t> </a:t>
            </a:r>
            <a:r>
              <a:rPr lang="tr-TR" dirty="0" smtClean="0">
                <a:solidFill>
                  <a:schemeClr val="tx1"/>
                </a:solidFill>
              </a:rPr>
              <a:t>COVID-19’un </a:t>
            </a:r>
            <a:r>
              <a:rPr lang="tr-TR" dirty="0">
                <a:solidFill>
                  <a:schemeClr val="tx1"/>
                </a:solidFill>
              </a:rPr>
              <a:t>etkisini daha da </a:t>
            </a:r>
            <a:r>
              <a:rPr lang="tr-TR" dirty="0" smtClean="0">
                <a:solidFill>
                  <a:schemeClr val="tx1"/>
                </a:solidFill>
              </a:rPr>
              <a:t>kötüleştirdiğini, </a:t>
            </a:r>
            <a:r>
              <a:rPr lang="tr-TR" dirty="0">
                <a:solidFill>
                  <a:schemeClr val="tx1"/>
                </a:solidFill>
                <a:latin typeface="cnn-sans"/>
              </a:rPr>
              <a:t>s</a:t>
            </a:r>
            <a:r>
              <a:rPr lang="tr-TR" altLang="tr-TR" dirty="0" smtClean="0">
                <a:solidFill>
                  <a:schemeClr val="tx1"/>
                </a:solidFill>
                <a:latin typeface="cnn-sans"/>
              </a:rPr>
              <a:t>algınının </a:t>
            </a:r>
            <a:r>
              <a:rPr lang="tr-TR" altLang="tr-TR" dirty="0" err="1" smtClean="0">
                <a:solidFill>
                  <a:schemeClr val="tx1"/>
                </a:solidFill>
                <a:latin typeface="cnn-sans"/>
              </a:rPr>
              <a:t>obez</a:t>
            </a:r>
            <a:r>
              <a:rPr lang="tr-TR" altLang="tr-TR" dirty="0" smtClean="0">
                <a:solidFill>
                  <a:schemeClr val="tx1"/>
                </a:solidFill>
                <a:latin typeface="cnn-sans"/>
              </a:rPr>
              <a:t> bireyler için </a:t>
            </a:r>
            <a:r>
              <a:rPr lang="tr-TR" altLang="tr-TR" dirty="0">
                <a:solidFill>
                  <a:schemeClr val="tx1"/>
                </a:solidFill>
                <a:latin typeface="cnn-sans"/>
              </a:rPr>
              <a:t>ciddi risk </a:t>
            </a:r>
            <a:r>
              <a:rPr lang="tr-TR" altLang="tr-TR" dirty="0" smtClean="0">
                <a:solidFill>
                  <a:schemeClr val="tx1"/>
                </a:solidFill>
                <a:latin typeface="cnn-sans"/>
              </a:rPr>
              <a:t>oluşturduğu ifade edilmiştir.</a:t>
            </a:r>
            <a:endParaRPr lang="tr-TR" altLang="tr-TR" sz="1050" dirty="0">
              <a:solidFill>
                <a:schemeClr val="tx1"/>
              </a:solidFill>
            </a:endParaRPr>
          </a:p>
          <a:p>
            <a:pPr marL="0" lvl="0" indent="0" eaLnBrk="0" fontAlgn="base" hangingPunct="0">
              <a:lnSpc>
                <a:spcPct val="100000"/>
              </a:lnSpc>
              <a:spcBef>
                <a:spcPct val="0"/>
              </a:spcBef>
              <a:spcAft>
                <a:spcPct val="0"/>
              </a:spcAft>
              <a:buClrTx/>
              <a:buSzTx/>
              <a:buNone/>
            </a:pPr>
            <a:endParaRPr lang="tr-TR" altLang="tr-TR" sz="2800" dirty="0" smtClean="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ClrTx/>
              <a:buSzTx/>
              <a:buNone/>
            </a:pPr>
            <a:r>
              <a:rPr lang="tr-TR" altLang="tr-TR" sz="2800" dirty="0">
                <a:solidFill>
                  <a:schemeClr val="tx1"/>
                </a:solidFill>
                <a:latin typeface="Arial" panose="020B0604020202020204" pitchFamily="34" charset="0"/>
              </a:rPr>
              <a:t/>
            </a:r>
            <a:br>
              <a:rPr lang="tr-TR" altLang="tr-TR" sz="2800" dirty="0">
                <a:solidFill>
                  <a:schemeClr val="tx1"/>
                </a:solidFill>
                <a:latin typeface="Arial" panose="020B0604020202020204" pitchFamily="34" charset="0"/>
              </a:rPr>
            </a:br>
            <a:endParaRPr lang="tr-TR" altLang="tr-TR" sz="2800" dirty="0">
              <a:solidFill>
                <a:schemeClr val="tx1"/>
              </a:solidFill>
              <a:latin typeface="Arial" panose="020B0604020202020204" pitchFamily="34" charset="0"/>
            </a:endParaRPr>
          </a:p>
          <a:p>
            <a:pPr marL="0" lvl="0" indent="0" eaLnBrk="0" fontAlgn="base" hangingPunct="0">
              <a:lnSpc>
                <a:spcPct val="100000"/>
              </a:lnSpc>
              <a:spcBef>
                <a:spcPct val="0"/>
              </a:spcBef>
              <a:spcAft>
                <a:spcPct val="0"/>
              </a:spcAft>
              <a:buClrTx/>
              <a:buSzTx/>
              <a:buNone/>
            </a:pPr>
            <a:r>
              <a:rPr lang="tr-TR" altLang="tr-TR" dirty="0" smtClean="0">
                <a:solidFill>
                  <a:schemeClr val="tx1"/>
                </a:solidFill>
                <a:latin typeface="cnn-sans"/>
              </a:rPr>
              <a:t>İngiltere Ulusal</a:t>
            </a:r>
            <a:r>
              <a:rPr lang="tr-TR" altLang="tr-TR" dirty="0">
                <a:solidFill>
                  <a:schemeClr val="tx1"/>
                </a:solidFill>
                <a:latin typeface="cnn-sans"/>
              </a:rPr>
              <a:t> </a:t>
            </a:r>
            <a:r>
              <a:rPr lang="tr-TR" altLang="tr-TR" dirty="0" smtClean="0">
                <a:solidFill>
                  <a:schemeClr val="tx1"/>
                </a:solidFill>
                <a:latin typeface="cnn-sans"/>
              </a:rPr>
              <a:t>Sağlık Servisi </a:t>
            </a:r>
            <a:r>
              <a:rPr lang="tr-TR" altLang="tr-TR" dirty="0">
                <a:solidFill>
                  <a:schemeClr val="tx1"/>
                </a:solidFill>
                <a:latin typeface="cnn-sans"/>
              </a:rPr>
              <a:t>(NHS) ise korona virüsü hastalarının 3’te 2’sinin aşırı kilolu ve </a:t>
            </a:r>
            <a:r>
              <a:rPr lang="tr-TR" altLang="tr-TR" dirty="0" err="1">
                <a:solidFill>
                  <a:schemeClr val="tx1"/>
                </a:solidFill>
                <a:latin typeface="cnn-sans"/>
              </a:rPr>
              <a:t>obez</a:t>
            </a:r>
            <a:r>
              <a:rPr lang="tr-TR" altLang="tr-TR" dirty="0">
                <a:solidFill>
                  <a:schemeClr val="tx1"/>
                </a:solidFill>
                <a:latin typeface="cnn-sans"/>
              </a:rPr>
              <a:t> olduğunu </a:t>
            </a:r>
            <a:r>
              <a:rPr lang="tr-TR" altLang="tr-TR" dirty="0" smtClean="0">
                <a:solidFill>
                  <a:schemeClr val="tx1"/>
                </a:solidFill>
                <a:latin typeface="cnn-sans"/>
              </a:rPr>
              <a:t>bildirmiş. </a:t>
            </a:r>
            <a:r>
              <a:rPr lang="tr-TR" altLang="tr-TR" dirty="0">
                <a:solidFill>
                  <a:schemeClr val="tx1"/>
                </a:solidFill>
                <a:latin typeface="cnn-sans"/>
              </a:rPr>
              <a:t>Ayrıca bu hastaların 60 yaşın altında oldukları da </a:t>
            </a:r>
            <a:r>
              <a:rPr lang="tr-TR" altLang="tr-TR" dirty="0" smtClean="0">
                <a:solidFill>
                  <a:schemeClr val="tx1"/>
                </a:solidFill>
                <a:latin typeface="cnn-sans"/>
              </a:rPr>
              <a:t>rapor edilmiştir.</a:t>
            </a:r>
            <a:endParaRPr lang="tr-TR" altLang="tr-TR" sz="1050" dirty="0">
              <a:solidFill>
                <a:schemeClr val="tx1"/>
              </a:solidFill>
            </a:endParaRPr>
          </a:p>
          <a:p>
            <a:endParaRPr lang="tr-TR" dirty="0"/>
          </a:p>
        </p:txBody>
      </p:sp>
      <p:pic>
        <p:nvPicPr>
          <p:cNvPr id="5" name="Resim 4"/>
          <p:cNvPicPr>
            <a:picLocks noChangeAspect="1"/>
          </p:cNvPicPr>
          <p:nvPr/>
        </p:nvPicPr>
        <p:blipFill rotWithShape="1">
          <a:blip r:embed="rId2"/>
          <a:srcRect l="17192" t="11145" r="74601" b="76659"/>
          <a:stretch/>
        </p:blipFill>
        <p:spPr>
          <a:xfrm>
            <a:off x="0" y="0"/>
            <a:ext cx="1577788" cy="1318748"/>
          </a:xfrm>
          <a:prstGeom prst="rect">
            <a:avLst/>
          </a:prstGeom>
        </p:spPr>
      </p:pic>
      <p:pic>
        <p:nvPicPr>
          <p:cNvPr id="3074" name="Picture 2" descr="5 falhas clássicas no gerenciamento de problemas - Diego Macêdo"/>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608439"/>
            <a:ext cx="1498041" cy="1670678"/>
          </a:xfrm>
          <a:prstGeom prst="rect">
            <a:avLst/>
          </a:prstGeom>
          <a:noFill/>
          <a:extLst>
            <a:ext uri="{909E8E84-426E-40DD-AFC4-6F175D3DCCD1}">
              <a14:hiddenFill xmlns="" xmlns:a14="http://schemas.microsoft.com/office/drawing/2010/main">
                <a:solidFill>
                  <a:srgbClr val="FFFFFF"/>
                </a:solidFill>
              </a14:hiddenFill>
            </a:ext>
          </a:extLst>
        </p:spPr>
      </p:pic>
      <p:pic>
        <p:nvPicPr>
          <p:cNvPr id="6" name="Picture 2" descr="5 falhas clássicas no gerenciamento de problemas - Diego Macêdo"/>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9747" y="3210077"/>
            <a:ext cx="1498041" cy="1670678"/>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5 falhas clássicas no gerenciamento de problemas - Diego Macêdo"/>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 y="4617262"/>
            <a:ext cx="1498041" cy="1670678"/>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4" descr="SARS Coronavirus Nucleoprotein (Mid) - The Native Antigen Company"/>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0075804" y="60812"/>
            <a:ext cx="2095153" cy="167937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98699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1142348" y="410982"/>
            <a:ext cx="4623758" cy="1550029"/>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tr-TR" dirty="0" smtClean="0"/>
              <a:t>Bir çalışmada  </a:t>
            </a:r>
            <a:r>
              <a:rPr lang="tr-TR" dirty="0"/>
              <a:t>önemli klinik risk faktörleri arasında beden kütle </a:t>
            </a:r>
            <a:r>
              <a:rPr lang="tr-TR" dirty="0" err="1" smtClean="0"/>
              <a:t>kütle</a:t>
            </a:r>
            <a:r>
              <a:rPr lang="tr-TR" dirty="0" smtClean="0"/>
              <a:t> </a:t>
            </a:r>
            <a:r>
              <a:rPr lang="tr-TR" dirty="0"/>
              <a:t>indeksinin de olabileceği belirtilmiştir. </a:t>
            </a:r>
            <a:endParaRPr lang="tr-TR" dirty="0" smtClean="0"/>
          </a:p>
          <a:p>
            <a:endParaRPr lang="tr-TR" dirty="0"/>
          </a:p>
        </p:txBody>
      </p:sp>
      <p:sp>
        <p:nvSpPr>
          <p:cNvPr id="5" name="İçerik Yer Tutucusu 4"/>
          <p:cNvSpPr>
            <a:spLocks noGrp="1"/>
          </p:cNvSpPr>
          <p:nvPr>
            <p:ph idx="4294967295"/>
          </p:nvPr>
        </p:nvSpPr>
        <p:spPr>
          <a:xfrm>
            <a:off x="1142348" y="2638223"/>
            <a:ext cx="4623757" cy="229331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marL="0" indent="0">
              <a:buNone/>
            </a:pPr>
            <a:r>
              <a:rPr lang="tr-TR" dirty="0" err="1" smtClean="0"/>
              <a:t>Obezite</a:t>
            </a:r>
            <a:r>
              <a:rPr lang="tr-TR" dirty="0" smtClean="0"/>
              <a:t>, ciddi </a:t>
            </a:r>
            <a:r>
              <a:rPr lang="tr-TR" dirty="0" err="1" smtClean="0"/>
              <a:t>pulmoner</a:t>
            </a:r>
            <a:r>
              <a:rPr lang="tr-TR" dirty="0" smtClean="0"/>
              <a:t> enfeksiyon için yatkınlık faktörü olarak tanımlanmıştır.</a:t>
            </a:r>
          </a:p>
          <a:p>
            <a:endParaRPr lang="tr-TR" dirty="0"/>
          </a:p>
        </p:txBody>
      </p:sp>
      <p:sp>
        <p:nvSpPr>
          <p:cNvPr id="8" name="İçerik Yer Tutucusu 4"/>
          <p:cNvSpPr>
            <a:spLocks noGrp="1"/>
          </p:cNvSpPr>
          <p:nvPr>
            <p:ph type="title" idx="4294967295"/>
          </p:nvPr>
        </p:nvSpPr>
        <p:spPr>
          <a:xfrm>
            <a:off x="7039469" y="398062"/>
            <a:ext cx="4871986" cy="1562948"/>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r>
              <a:rPr lang="tr-TR" sz="1600" dirty="0" err="1"/>
              <a:t>Abdominal</a:t>
            </a:r>
            <a:r>
              <a:rPr lang="tr-TR" sz="1600" dirty="0"/>
              <a:t> </a:t>
            </a:r>
            <a:r>
              <a:rPr lang="tr-TR" sz="1600" dirty="0" err="1"/>
              <a:t>obezite</a:t>
            </a:r>
            <a:r>
              <a:rPr lang="tr-TR" sz="1600" dirty="0"/>
              <a:t>, </a:t>
            </a:r>
            <a:r>
              <a:rPr lang="tr-TR" sz="1600" dirty="0" smtClean="0"/>
              <a:t>bozulmuş </a:t>
            </a:r>
            <a:r>
              <a:rPr lang="tr-TR" sz="1600" dirty="0" err="1"/>
              <a:t>ventilasyonu</a:t>
            </a:r>
            <a:r>
              <a:rPr lang="tr-TR" sz="1600" dirty="0"/>
              <a:t> ile ilişkilidir, bu da kanın oksijen </a:t>
            </a:r>
            <a:r>
              <a:rPr lang="tr-TR" sz="1600" dirty="0" err="1"/>
              <a:t>satürasyonunun</a:t>
            </a:r>
            <a:r>
              <a:rPr lang="tr-TR" sz="1600" dirty="0"/>
              <a:t> azalmasına neden </a:t>
            </a:r>
            <a:r>
              <a:rPr lang="tr-TR" sz="1600" dirty="0" smtClean="0"/>
              <a:t>olur.</a:t>
            </a:r>
            <a:endParaRPr lang="tr-TR" sz="1600" dirty="0"/>
          </a:p>
        </p:txBody>
      </p:sp>
      <p:sp>
        <p:nvSpPr>
          <p:cNvPr id="6" name="Metin kutusu 5"/>
          <p:cNvSpPr txBox="1"/>
          <p:nvPr/>
        </p:nvSpPr>
        <p:spPr>
          <a:xfrm>
            <a:off x="1358627" y="1569669"/>
            <a:ext cx="4358467" cy="338554"/>
          </a:xfrm>
          <a:prstGeom prst="rect">
            <a:avLst/>
          </a:prstGeom>
          <a:noFill/>
        </p:spPr>
        <p:txBody>
          <a:bodyPr wrap="square" rtlCol="0">
            <a:spAutoFit/>
          </a:bodyPr>
          <a:lstStyle/>
          <a:p>
            <a:r>
              <a:rPr lang="tr-TR" sz="800" dirty="0"/>
              <a:t>*</a:t>
            </a:r>
            <a:r>
              <a:rPr lang="tr-TR" sz="800" dirty="0" err="1" smtClean="0"/>
              <a:t>Li</a:t>
            </a:r>
            <a:r>
              <a:rPr lang="tr-TR" sz="800" dirty="0" smtClean="0"/>
              <a:t> </a:t>
            </a:r>
            <a:r>
              <a:rPr lang="tr-TR" sz="800" dirty="0"/>
              <a:t>Q, </a:t>
            </a:r>
            <a:r>
              <a:rPr lang="tr-TR" sz="800" dirty="0" err="1"/>
              <a:t>Guan</a:t>
            </a:r>
            <a:r>
              <a:rPr lang="tr-TR" sz="800" dirty="0"/>
              <a:t> X, </a:t>
            </a:r>
            <a:r>
              <a:rPr lang="tr-TR" sz="800" dirty="0" err="1"/>
              <a:t>Wu</a:t>
            </a:r>
            <a:r>
              <a:rPr lang="tr-TR" sz="800" dirty="0"/>
              <a:t> P, et al. </a:t>
            </a:r>
            <a:r>
              <a:rPr lang="tr-TR" sz="800" dirty="0" err="1"/>
              <a:t>Early</a:t>
            </a:r>
            <a:r>
              <a:rPr lang="tr-TR" sz="800" dirty="0"/>
              <a:t> </a:t>
            </a:r>
            <a:r>
              <a:rPr lang="tr-TR" sz="800" dirty="0" err="1"/>
              <a:t>Transmission</a:t>
            </a:r>
            <a:r>
              <a:rPr lang="tr-TR" sz="800" dirty="0"/>
              <a:t> Dynamics in </a:t>
            </a:r>
            <a:r>
              <a:rPr lang="tr-TR" sz="800" dirty="0" err="1"/>
              <a:t>Wuhan</a:t>
            </a:r>
            <a:r>
              <a:rPr lang="tr-TR" sz="800" dirty="0"/>
              <a:t>, </a:t>
            </a:r>
            <a:r>
              <a:rPr lang="tr-TR" sz="800" dirty="0" err="1"/>
              <a:t>China</a:t>
            </a:r>
            <a:r>
              <a:rPr lang="tr-TR" sz="800" dirty="0"/>
              <a:t>, of </a:t>
            </a:r>
            <a:r>
              <a:rPr lang="tr-TR" sz="800" dirty="0" err="1"/>
              <a:t>Novel</a:t>
            </a:r>
            <a:r>
              <a:rPr lang="tr-TR" sz="800" dirty="0"/>
              <a:t> </a:t>
            </a:r>
            <a:r>
              <a:rPr lang="tr-TR" sz="800" dirty="0" err="1"/>
              <a:t>Coronavirus</a:t>
            </a:r>
            <a:r>
              <a:rPr lang="tr-TR" sz="800" dirty="0"/>
              <a:t>–</a:t>
            </a:r>
            <a:r>
              <a:rPr lang="tr-TR" sz="800" dirty="0" err="1"/>
              <a:t>Infected</a:t>
            </a:r>
            <a:r>
              <a:rPr lang="tr-TR" sz="800" dirty="0"/>
              <a:t> </a:t>
            </a:r>
            <a:r>
              <a:rPr lang="tr-TR" sz="800" dirty="0" err="1"/>
              <a:t>Pneumonia</a:t>
            </a:r>
            <a:r>
              <a:rPr lang="tr-TR" sz="800" dirty="0"/>
              <a:t>. New </a:t>
            </a:r>
            <a:r>
              <a:rPr lang="tr-TR" sz="800" dirty="0" err="1"/>
              <a:t>England</a:t>
            </a:r>
            <a:r>
              <a:rPr lang="tr-TR" sz="800" dirty="0"/>
              <a:t> </a:t>
            </a:r>
            <a:r>
              <a:rPr lang="tr-TR" sz="800" dirty="0" err="1"/>
              <a:t>Journal</a:t>
            </a:r>
            <a:r>
              <a:rPr lang="tr-TR" sz="800" dirty="0"/>
              <a:t> of </a:t>
            </a:r>
            <a:r>
              <a:rPr lang="tr-TR" sz="800" dirty="0" err="1"/>
              <a:t>Medicine</a:t>
            </a:r>
            <a:r>
              <a:rPr lang="tr-TR" sz="800" dirty="0"/>
              <a:t> 2020;382:1199–1207</a:t>
            </a:r>
          </a:p>
        </p:txBody>
      </p:sp>
      <p:sp>
        <p:nvSpPr>
          <p:cNvPr id="7" name="Metin kutusu 6"/>
          <p:cNvSpPr txBox="1"/>
          <p:nvPr/>
        </p:nvSpPr>
        <p:spPr>
          <a:xfrm>
            <a:off x="1358627" y="4077109"/>
            <a:ext cx="4286897" cy="338554"/>
          </a:xfrm>
          <a:prstGeom prst="rect">
            <a:avLst/>
          </a:prstGeom>
          <a:noFill/>
        </p:spPr>
        <p:txBody>
          <a:bodyPr wrap="square" rtlCol="0">
            <a:spAutoFit/>
          </a:bodyPr>
          <a:lstStyle/>
          <a:p>
            <a:r>
              <a:rPr lang="tr-TR" sz="800" dirty="0" smtClean="0"/>
              <a:t>*Van </a:t>
            </a:r>
            <a:r>
              <a:rPr lang="tr-TR" sz="800" dirty="0" err="1"/>
              <a:t>Kerkhove</a:t>
            </a:r>
            <a:r>
              <a:rPr lang="tr-TR" sz="800" dirty="0"/>
              <a:t> MD, </a:t>
            </a:r>
            <a:r>
              <a:rPr lang="tr-TR" sz="800" dirty="0" err="1"/>
              <a:t>Vandemaele</a:t>
            </a:r>
            <a:r>
              <a:rPr lang="tr-TR" sz="800" dirty="0"/>
              <a:t> KA, </a:t>
            </a:r>
            <a:r>
              <a:rPr lang="tr-TR" sz="800" dirty="0" err="1"/>
              <a:t>Shinde</a:t>
            </a:r>
            <a:r>
              <a:rPr lang="tr-TR" sz="800" dirty="0"/>
              <a:t> V, et al. Risk </a:t>
            </a:r>
            <a:r>
              <a:rPr lang="tr-TR" sz="800" dirty="0" err="1"/>
              <a:t>factors</a:t>
            </a:r>
            <a:r>
              <a:rPr lang="tr-TR" sz="800" dirty="0"/>
              <a:t> </a:t>
            </a:r>
            <a:r>
              <a:rPr lang="tr-TR" sz="800" dirty="0" err="1"/>
              <a:t>for</a:t>
            </a:r>
            <a:r>
              <a:rPr lang="tr-TR" sz="800" dirty="0"/>
              <a:t> severe </a:t>
            </a:r>
            <a:r>
              <a:rPr lang="tr-TR" sz="800" dirty="0" err="1"/>
              <a:t>outcomes</a:t>
            </a:r>
            <a:r>
              <a:rPr lang="tr-TR" sz="800" dirty="0"/>
              <a:t> </a:t>
            </a:r>
            <a:r>
              <a:rPr lang="tr-TR" sz="800" dirty="0" err="1"/>
              <a:t>following</a:t>
            </a:r>
            <a:r>
              <a:rPr lang="tr-TR" sz="800" dirty="0"/>
              <a:t> 2009 </a:t>
            </a:r>
            <a:r>
              <a:rPr lang="tr-TR" sz="800" dirty="0" err="1"/>
              <a:t>influenza</a:t>
            </a:r>
            <a:r>
              <a:rPr lang="tr-TR" sz="800" dirty="0"/>
              <a:t> A (H1N1) </a:t>
            </a:r>
            <a:r>
              <a:rPr lang="tr-TR" sz="800" dirty="0" err="1"/>
              <a:t>infection</a:t>
            </a:r>
            <a:r>
              <a:rPr lang="tr-TR" sz="800" dirty="0"/>
              <a:t>: a global </a:t>
            </a:r>
            <a:r>
              <a:rPr lang="tr-TR" sz="800" dirty="0" err="1"/>
              <a:t>pooled</a:t>
            </a:r>
            <a:r>
              <a:rPr lang="tr-TR" sz="800" dirty="0"/>
              <a:t> </a:t>
            </a:r>
            <a:r>
              <a:rPr lang="tr-TR" sz="800" dirty="0" err="1"/>
              <a:t>analysis</a:t>
            </a:r>
            <a:r>
              <a:rPr lang="tr-TR" sz="800" dirty="0"/>
              <a:t>. </a:t>
            </a:r>
            <a:r>
              <a:rPr lang="tr-TR" sz="800" i="1" dirty="0" err="1"/>
              <a:t>PLoS</a:t>
            </a:r>
            <a:r>
              <a:rPr lang="tr-TR" sz="800" i="1" dirty="0"/>
              <a:t> </a:t>
            </a:r>
            <a:r>
              <a:rPr lang="tr-TR" sz="800" i="1" dirty="0" err="1"/>
              <a:t>Med</a:t>
            </a:r>
            <a:r>
              <a:rPr lang="tr-TR" sz="800" dirty="0"/>
              <a:t>. 2011;8(7):e1001053. </a:t>
            </a:r>
          </a:p>
        </p:txBody>
      </p:sp>
      <p:sp>
        <p:nvSpPr>
          <p:cNvPr id="9" name="Metin kutusu 8"/>
          <p:cNvSpPr txBox="1"/>
          <p:nvPr/>
        </p:nvSpPr>
        <p:spPr>
          <a:xfrm>
            <a:off x="7186118" y="1656961"/>
            <a:ext cx="4494361" cy="215444"/>
          </a:xfrm>
          <a:prstGeom prst="rect">
            <a:avLst/>
          </a:prstGeom>
          <a:noFill/>
        </p:spPr>
        <p:txBody>
          <a:bodyPr wrap="square" rtlCol="0">
            <a:spAutoFit/>
          </a:bodyPr>
          <a:lstStyle/>
          <a:p>
            <a:r>
              <a:rPr lang="tr-TR" sz="800" dirty="0" smtClean="0"/>
              <a:t>*</a:t>
            </a:r>
            <a:r>
              <a:rPr lang="en-US" sz="800" dirty="0" smtClean="0"/>
              <a:t>Dixon </a:t>
            </a:r>
            <a:r>
              <a:rPr lang="en-US" sz="800" dirty="0"/>
              <a:t>AE, Peters U. The effect of obesity on lung function. </a:t>
            </a:r>
            <a:r>
              <a:rPr lang="en-US" sz="800" i="1" dirty="0"/>
              <a:t>Expert Rev </a:t>
            </a:r>
            <a:r>
              <a:rPr lang="en-US" sz="800" i="1" dirty="0" err="1"/>
              <a:t>Respir</a:t>
            </a:r>
            <a:r>
              <a:rPr lang="en-US" sz="800" i="1" dirty="0"/>
              <a:t> Med</a:t>
            </a:r>
            <a:r>
              <a:rPr lang="en-US" sz="800" dirty="0"/>
              <a:t>. 2018;12(9):755–767. </a:t>
            </a:r>
            <a:endParaRPr lang="tr-TR" sz="800" dirty="0"/>
          </a:p>
        </p:txBody>
      </p:sp>
      <p:sp>
        <p:nvSpPr>
          <p:cNvPr id="10" name="İçerik Yer Tutucusu 4"/>
          <p:cNvSpPr txBox="1">
            <a:spLocks/>
          </p:cNvSpPr>
          <p:nvPr/>
        </p:nvSpPr>
        <p:spPr>
          <a:xfrm>
            <a:off x="6990166" y="2639356"/>
            <a:ext cx="5121693" cy="2198927"/>
          </a:xfrm>
          <a:prstGeom prst="roundRect">
            <a:avLst/>
          </a:prstGeom>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dk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dk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dk1"/>
                </a:solidFill>
                <a:latin typeface="+mn-lt"/>
                <a:ea typeface="+mn-ea"/>
                <a:cs typeface="+mn-cs"/>
              </a:defRPr>
            </a:lvl9pPr>
          </a:lstStyle>
          <a:p>
            <a:pPr marL="0" indent="0">
              <a:buNone/>
            </a:pPr>
            <a:endParaRPr lang="tr-TR" dirty="0"/>
          </a:p>
          <a:p>
            <a:endParaRPr lang="tr-TR" dirty="0" smtClean="0"/>
          </a:p>
          <a:p>
            <a:r>
              <a:rPr lang="tr-TR" dirty="0" err="1"/>
              <a:t>Abdominal</a:t>
            </a:r>
            <a:r>
              <a:rPr lang="tr-TR" dirty="0"/>
              <a:t> </a:t>
            </a:r>
            <a:r>
              <a:rPr lang="tr-TR" dirty="0" err="1" smtClean="0"/>
              <a:t>obezitenin</a:t>
            </a:r>
            <a:r>
              <a:rPr lang="tr-TR" dirty="0" smtClean="0"/>
              <a:t> </a:t>
            </a:r>
            <a:r>
              <a:rPr lang="tr-TR" dirty="0" err="1" smtClean="0"/>
              <a:t>adipokinlerin</a:t>
            </a:r>
            <a:r>
              <a:rPr lang="tr-TR" dirty="0" smtClean="0"/>
              <a:t> </a:t>
            </a:r>
            <a:r>
              <a:rPr lang="tr-TR" dirty="0"/>
              <a:t>ve TNF-alfa ve interferon gibi </a:t>
            </a:r>
            <a:r>
              <a:rPr lang="tr-TR" dirty="0" err="1"/>
              <a:t>sitokinlerin</a:t>
            </a:r>
            <a:r>
              <a:rPr lang="tr-TR" dirty="0"/>
              <a:t> anormal </a:t>
            </a:r>
            <a:r>
              <a:rPr lang="tr-TR" dirty="0" smtClean="0"/>
              <a:t>salgılanması ile ilişkili olarak </a:t>
            </a:r>
            <a:r>
              <a:rPr lang="tr-TR" dirty="0"/>
              <a:t>bağışıklık tepkisini bozabilecek ve </a:t>
            </a:r>
            <a:r>
              <a:rPr lang="tr-TR" dirty="0" smtClean="0"/>
              <a:t>akciğer </a:t>
            </a:r>
            <a:r>
              <a:rPr lang="tr-TR" dirty="0" err="1"/>
              <a:t>parankimi</a:t>
            </a:r>
            <a:r>
              <a:rPr lang="tr-TR" dirty="0"/>
              <a:t> ve bronşlar </a:t>
            </a:r>
            <a:r>
              <a:rPr lang="tr-TR" dirty="0" smtClean="0"/>
              <a:t>üzerinde olumsuz etkilere neden olabileceği ifade edilmiştir.</a:t>
            </a:r>
          </a:p>
          <a:p>
            <a:endParaRPr lang="tr-TR" dirty="0"/>
          </a:p>
          <a:p>
            <a:endParaRPr lang="tr-TR" dirty="0"/>
          </a:p>
          <a:p>
            <a:endParaRPr lang="tr-TR" dirty="0"/>
          </a:p>
        </p:txBody>
      </p:sp>
      <p:sp>
        <p:nvSpPr>
          <p:cNvPr id="11" name="Metin kutusu 10"/>
          <p:cNvSpPr txBox="1"/>
          <p:nvPr/>
        </p:nvSpPr>
        <p:spPr>
          <a:xfrm>
            <a:off x="7081632" y="4415663"/>
            <a:ext cx="4787660" cy="338554"/>
          </a:xfrm>
          <a:prstGeom prst="rect">
            <a:avLst/>
          </a:prstGeom>
          <a:noFill/>
        </p:spPr>
        <p:txBody>
          <a:bodyPr wrap="square" rtlCol="0">
            <a:spAutoFit/>
          </a:bodyPr>
          <a:lstStyle/>
          <a:p>
            <a:r>
              <a:rPr lang="tr-TR" sz="800" dirty="0" smtClean="0"/>
              <a:t>*</a:t>
            </a:r>
            <a:r>
              <a:rPr lang="tr-TR" sz="800" dirty="0" err="1" smtClean="0"/>
              <a:t>Zhang</a:t>
            </a:r>
            <a:r>
              <a:rPr lang="tr-TR" sz="800" dirty="0" smtClean="0"/>
              <a:t> </a:t>
            </a:r>
            <a:r>
              <a:rPr lang="tr-TR" sz="800" dirty="0"/>
              <a:t>X, </a:t>
            </a:r>
            <a:r>
              <a:rPr lang="tr-TR" sz="800" dirty="0" err="1"/>
              <a:t>Zheng</a:t>
            </a:r>
            <a:r>
              <a:rPr lang="tr-TR" sz="800" dirty="0"/>
              <a:t> J, </a:t>
            </a:r>
            <a:r>
              <a:rPr lang="tr-TR" sz="800" dirty="0" err="1"/>
              <a:t>Zhang</a:t>
            </a:r>
            <a:r>
              <a:rPr lang="tr-TR" sz="800" dirty="0"/>
              <a:t> L, et al. </a:t>
            </a:r>
            <a:r>
              <a:rPr lang="tr-TR" sz="800" dirty="0" err="1"/>
              <a:t>Systemic</a:t>
            </a:r>
            <a:r>
              <a:rPr lang="tr-TR" sz="800" dirty="0"/>
              <a:t> </a:t>
            </a:r>
            <a:r>
              <a:rPr lang="tr-TR" sz="800" dirty="0" err="1"/>
              <a:t>inflammation</a:t>
            </a:r>
            <a:r>
              <a:rPr lang="tr-TR" sz="800" dirty="0"/>
              <a:t> </a:t>
            </a:r>
            <a:r>
              <a:rPr lang="tr-TR" sz="800" dirty="0" err="1"/>
              <a:t>mediates</a:t>
            </a:r>
            <a:r>
              <a:rPr lang="tr-TR" sz="800" dirty="0"/>
              <a:t> </a:t>
            </a:r>
            <a:r>
              <a:rPr lang="tr-TR" sz="800" dirty="0" err="1"/>
              <a:t>the</a:t>
            </a:r>
            <a:r>
              <a:rPr lang="tr-TR" sz="800" dirty="0"/>
              <a:t> </a:t>
            </a:r>
            <a:r>
              <a:rPr lang="tr-TR" sz="800" dirty="0" err="1"/>
              <a:t>detrimental</a:t>
            </a:r>
            <a:r>
              <a:rPr lang="tr-TR" sz="800" dirty="0"/>
              <a:t> </a:t>
            </a:r>
            <a:r>
              <a:rPr lang="tr-TR" sz="800" dirty="0" err="1"/>
              <a:t>effects</a:t>
            </a:r>
            <a:r>
              <a:rPr lang="tr-TR" sz="800" dirty="0"/>
              <a:t> of </a:t>
            </a:r>
            <a:r>
              <a:rPr lang="tr-TR" sz="800" dirty="0" err="1"/>
              <a:t>obesity</a:t>
            </a:r>
            <a:r>
              <a:rPr lang="tr-TR" sz="800" dirty="0"/>
              <a:t> on </a:t>
            </a:r>
            <a:r>
              <a:rPr lang="tr-TR" sz="800" dirty="0" err="1"/>
              <a:t>asthma</a:t>
            </a:r>
            <a:r>
              <a:rPr lang="tr-TR" sz="800" dirty="0"/>
              <a:t> </a:t>
            </a:r>
            <a:r>
              <a:rPr lang="tr-TR" sz="800" dirty="0" err="1"/>
              <a:t>control</a:t>
            </a:r>
            <a:r>
              <a:rPr lang="tr-TR" sz="800" dirty="0"/>
              <a:t>. </a:t>
            </a:r>
            <a:r>
              <a:rPr lang="tr-TR" sz="800" dirty="0" err="1"/>
              <a:t>Allergy</a:t>
            </a:r>
            <a:r>
              <a:rPr lang="tr-TR" sz="800" dirty="0"/>
              <a:t> </a:t>
            </a:r>
            <a:r>
              <a:rPr lang="tr-TR" sz="800" dirty="0" err="1"/>
              <a:t>Asthma</a:t>
            </a:r>
            <a:r>
              <a:rPr lang="tr-TR" sz="800" dirty="0"/>
              <a:t> </a:t>
            </a:r>
            <a:r>
              <a:rPr lang="tr-TR" sz="800" dirty="0" err="1"/>
              <a:t>Proc</a:t>
            </a:r>
            <a:r>
              <a:rPr lang="tr-TR" sz="800" dirty="0"/>
              <a:t> </a:t>
            </a:r>
            <a:r>
              <a:rPr lang="tr-TR" sz="800" dirty="0" smtClean="0"/>
              <a:t>2017.</a:t>
            </a:r>
            <a:endParaRPr lang="tr-TR" sz="800" dirty="0"/>
          </a:p>
        </p:txBody>
      </p:sp>
      <p:pic>
        <p:nvPicPr>
          <p:cNvPr id="4098" name="Picture 2" descr="Koronavirüs (Covıd-19) nedir? - Samsun Haber Hattı | Samsun haber ..."/>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6522" t="2389" r="27257" b="-2389"/>
          <a:stretch/>
        </p:blipFill>
        <p:spPr bwMode="auto">
          <a:xfrm>
            <a:off x="-103341" y="70534"/>
            <a:ext cx="1505226" cy="1193341"/>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13" name="Picture 2" descr="Koronavirüs (Covıd-19) nedir? - Samsun Haber Hattı | Samsun haber ..."/>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6522" t="2389" r="27257" b="-2389"/>
          <a:stretch/>
        </p:blipFill>
        <p:spPr bwMode="auto">
          <a:xfrm>
            <a:off x="-81713" y="2111813"/>
            <a:ext cx="1461969" cy="1193341"/>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14" name="Picture 2" descr="Koronavirüs (Covıd-19) nedir? - Samsun Haber Hattı | Samsun haber ..."/>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6522" t="2389" r="27257" b="-2389"/>
          <a:stretch/>
        </p:blipFill>
        <p:spPr bwMode="auto">
          <a:xfrm>
            <a:off x="5645524" y="213032"/>
            <a:ext cx="1505226" cy="1193341"/>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15" name="Picture 2" descr="Koronavirüs (Covıd-19) nedir? - Samsun Haber Hattı | Samsun haber ..."/>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6522" t="2389" r="27257" b="-2389"/>
          <a:stretch/>
        </p:blipFill>
        <p:spPr bwMode="auto">
          <a:xfrm>
            <a:off x="5680892" y="2237049"/>
            <a:ext cx="1505226" cy="1151350"/>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12" name="Dolu Çerçeve 11"/>
          <p:cNvSpPr/>
          <p:nvPr/>
        </p:nvSpPr>
        <p:spPr>
          <a:xfrm>
            <a:off x="0" y="5460521"/>
            <a:ext cx="12191999" cy="1397479"/>
          </a:xfrm>
          <a:prstGeom prst="bevel">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tr-TR" dirty="0" smtClean="0"/>
              <a:t>Bir çok çalışma ile </a:t>
            </a:r>
            <a:r>
              <a:rPr lang="tr-TR" dirty="0" err="1" smtClean="0"/>
              <a:t>obezitenin</a:t>
            </a:r>
            <a:r>
              <a:rPr lang="tr-TR" dirty="0" smtClean="0"/>
              <a:t> </a:t>
            </a:r>
            <a:r>
              <a:rPr lang="tr-TR" dirty="0"/>
              <a:t>kendi başına </a:t>
            </a:r>
            <a:r>
              <a:rPr lang="tr-TR" dirty="0" smtClean="0"/>
              <a:t>COVİD-19 için </a:t>
            </a:r>
            <a:r>
              <a:rPr lang="tr-TR" dirty="0"/>
              <a:t>bağımsız bir risk faktörü </a:t>
            </a:r>
            <a:r>
              <a:rPr lang="tr-TR" dirty="0" smtClean="0"/>
              <a:t>olabileceğini ifade edilmiştir.</a:t>
            </a:r>
            <a:endParaRPr lang="tr-TR" dirty="0"/>
          </a:p>
        </p:txBody>
      </p:sp>
    </p:spTree>
    <p:extLst>
      <p:ext uri="{BB962C8B-B14F-4D97-AF65-F5344CB8AC3E}">
        <p14:creationId xmlns="" xmlns:p14="http://schemas.microsoft.com/office/powerpoint/2010/main" val="3934311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Başlık"/>
          <p:cNvSpPr>
            <a:spLocks noGrp="1"/>
          </p:cNvSpPr>
          <p:nvPr>
            <p:ph type="title"/>
          </p:nvPr>
        </p:nvSpPr>
        <p:spPr>
          <a:xfrm>
            <a:off x="1513620" y="-675214"/>
            <a:ext cx="10080490" cy="2496971"/>
          </a:xfrm>
        </p:spPr>
        <p:txBody>
          <a:bodyPr>
            <a:normAutofit/>
          </a:bodyPr>
          <a:lstStyle/>
          <a:p>
            <a:r>
              <a:rPr lang="tr-TR" sz="2800" b="1" dirty="0">
                <a:solidFill>
                  <a:srgbClr val="FF0000"/>
                </a:solidFill>
                <a:effectLst>
                  <a:outerShdw blurRad="38100" dist="38100" dir="2700000" algn="tl">
                    <a:srgbClr val="000000">
                      <a:alpha val="43137"/>
                    </a:srgbClr>
                  </a:outerShdw>
                </a:effectLst>
              </a:rPr>
              <a:t>Bireylerin günlük enerji alımını kontrol etmelerine ve vücut ağırlığını yönetmelerine yardımcı öneriler:</a:t>
            </a:r>
            <a:r>
              <a:rPr lang="tr-TR" dirty="0"/>
              <a:t/>
            </a:r>
            <a:br>
              <a:rPr lang="tr-TR" dirty="0"/>
            </a:br>
            <a:endParaRPr lang="tr-TR" altLang="tr-TR" sz="3600" b="1" dirty="0">
              <a:solidFill>
                <a:srgbClr val="C00000"/>
              </a:solidFill>
            </a:endParaRPr>
          </a:p>
        </p:txBody>
      </p:sp>
      <p:sp>
        <p:nvSpPr>
          <p:cNvPr id="59395" name="2 İçerik Yer Tutucusu"/>
          <p:cNvSpPr>
            <a:spLocks noGrp="1"/>
          </p:cNvSpPr>
          <p:nvPr>
            <p:ph idx="1"/>
          </p:nvPr>
        </p:nvSpPr>
        <p:spPr>
          <a:xfrm>
            <a:off x="529389" y="1515979"/>
            <a:ext cx="10944406" cy="4604084"/>
          </a:xfrm>
        </p:spPr>
        <p:txBody>
          <a:bodyPr>
            <a:normAutofit/>
          </a:bodyPr>
          <a:lstStyle/>
          <a:p>
            <a:pPr marL="0" indent="0">
              <a:buNone/>
            </a:pPr>
            <a:endParaRPr lang="tr-TR" sz="1800" dirty="0"/>
          </a:p>
          <a:p>
            <a:pPr>
              <a:buFont typeface="Wingdings" panose="05000000000000000000" pitchFamily="2" charset="2"/>
              <a:buChar char="Ø"/>
            </a:pPr>
            <a:r>
              <a:rPr lang="tr-TR" dirty="0" smtClean="0"/>
              <a:t>Yaşamın </a:t>
            </a:r>
            <a:r>
              <a:rPr lang="tr-TR" dirty="0"/>
              <a:t>her döneminde (bebeklik, çocukluk, gençlik, yetişkinlik, gebelik, emziklilik ve yaşlılık gibi özel durumlar) uygun enerji dengesi korunmalıdır. </a:t>
            </a:r>
            <a:endParaRPr lang="tr-TR" sz="1800" dirty="0"/>
          </a:p>
          <a:p>
            <a:pPr>
              <a:buFont typeface="Wingdings" panose="05000000000000000000" pitchFamily="2" charset="2"/>
              <a:buChar char="Ø"/>
            </a:pPr>
            <a:r>
              <a:rPr lang="tr-TR" dirty="0" smtClean="0"/>
              <a:t>Fiziksel </a:t>
            </a:r>
            <a:r>
              <a:rPr lang="tr-TR" dirty="0"/>
              <a:t>aktivite artırılmalı ve hareketsiz geçirilen zaman azaltılmalıdır</a:t>
            </a:r>
            <a:r>
              <a:rPr lang="tr-TR" dirty="0" smtClean="0"/>
              <a:t>.</a:t>
            </a:r>
            <a:endParaRPr lang="tr-TR" sz="1800" dirty="0"/>
          </a:p>
          <a:p>
            <a:pPr>
              <a:buFont typeface="Wingdings" panose="05000000000000000000" pitchFamily="2" charset="2"/>
              <a:buChar char="Ø"/>
            </a:pPr>
            <a:r>
              <a:rPr lang="tr-TR" dirty="0" smtClean="0"/>
              <a:t>Yeterli </a:t>
            </a:r>
            <a:r>
              <a:rPr lang="tr-TR" dirty="0"/>
              <a:t>ve dengeli beslenme ilkelerine uygun olacak şekilde günde üç ana öğün tüketilmelidir. Özellikle kahvaltı öğünü atlanmamalıdır</a:t>
            </a:r>
            <a:r>
              <a:rPr lang="tr-TR" dirty="0" smtClean="0"/>
              <a:t>. </a:t>
            </a:r>
            <a:endParaRPr lang="tr-TR" dirty="0"/>
          </a:p>
          <a:p>
            <a:pPr>
              <a:buFont typeface="Wingdings" panose="05000000000000000000" pitchFamily="2" charset="2"/>
              <a:buChar char="Ø"/>
            </a:pPr>
            <a:r>
              <a:rPr lang="tr-TR" dirty="0" smtClean="0"/>
              <a:t>Öğünlerde </a:t>
            </a:r>
            <a:r>
              <a:rPr lang="tr-TR" dirty="0"/>
              <a:t>çeşitli besinlerin tüketimi sağlanmalıdır. </a:t>
            </a:r>
            <a:endParaRPr lang="tr-TR" dirty="0" smtClean="0"/>
          </a:p>
          <a:p>
            <a:pPr>
              <a:buFont typeface="Wingdings" panose="05000000000000000000" pitchFamily="2" charset="2"/>
              <a:buChar char="Ø"/>
            </a:pPr>
            <a:r>
              <a:rPr lang="tr-TR" dirty="0" smtClean="0"/>
              <a:t>Basit </a:t>
            </a:r>
            <a:r>
              <a:rPr lang="tr-TR" dirty="0"/>
              <a:t>karbonhidrat, toplam ve doymuş yağ içeriği yüksek olan yiyeceklerin (şeker, çikolata, kek, pasta, börek, çörek, yağlı, kremalı ve içeriği bilinmeyen her türlü yiyecek) </a:t>
            </a:r>
            <a:r>
              <a:rPr lang="tr-TR" dirty="0" smtClean="0"/>
              <a:t>sık tüketiminden </a:t>
            </a:r>
            <a:r>
              <a:rPr lang="tr-TR" dirty="0"/>
              <a:t>kaçınılmalıdır. </a:t>
            </a:r>
            <a:endParaRPr lang="tr-TR" sz="1800" dirty="0"/>
          </a:p>
          <a:p>
            <a:pPr marL="1771650" lvl="3" indent="-514350">
              <a:buFont typeface="Wingdings" panose="05000000000000000000" pitchFamily="2" charset="2"/>
              <a:buChar char="ü"/>
            </a:pPr>
            <a:endParaRPr lang="tr-TR" altLang="tr-TR" sz="2400" dirty="0"/>
          </a:p>
        </p:txBody>
      </p:sp>
      <p:pic>
        <p:nvPicPr>
          <p:cNvPr id="4" name="Resim 3"/>
          <p:cNvPicPr>
            <a:picLocks noChangeAspect="1"/>
          </p:cNvPicPr>
          <p:nvPr/>
        </p:nvPicPr>
        <p:blipFill rotWithShape="1">
          <a:blip r:embed="rId2"/>
          <a:srcRect l="17192" t="11145" r="74601" b="76659"/>
          <a:stretch/>
        </p:blipFill>
        <p:spPr>
          <a:xfrm>
            <a:off x="0" y="0"/>
            <a:ext cx="1577788" cy="1318748"/>
          </a:xfrm>
          <a:prstGeom prst="rect">
            <a:avLst/>
          </a:prstGeom>
        </p:spPr>
      </p:pic>
    </p:spTree>
    <p:extLst>
      <p:ext uri="{BB962C8B-B14F-4D97-AF65-F5344CB8AC3E}">
        <p14:creationId xmlns="" xmlns:p14="http://schemas.microsoft.com/office/powerpoint/2010/main" val="5341768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77788" y="-66005"/>
            <a:ext cx="10614212" cy="1450757"/>
          </a:xfrm>
        </p:spPr>
        <p:txBody>
          <a:bodyPr>
            <a:normAutofit/>
          </a:bodyPr>
          <a:lstStyle/>
          <a:p>
            <a:r>
              <a:rPr lang="tr-TR" sz="2800" b="1" dirty="0">
                <a:solidFill>
                  <a:srgbClr val="FF0000"/>
                </a:solidFill>
                <a:effectLst>
                  <a:outerShdw blurRad="38100" dist="38100" dir="2700000" algn="tl">
                    <a:srgbClr val="000000">
                      <a:alpha val="43137"/>
                    </a:srgbClr>
                  </a:outerShdw>
                </a:effectLst>
              </a:rPr>
              <a:t>Bireylerin günlük enerji alımını kontrol etmelerine ve vücut ağırlığını yönetmelerine yardımcı öneriler:</a:t>
            </a:r>
            <a:endParaRPr lang="tr-TR" sz="2800" dirty="0"/>
          </a:p>
        </p:txBody>
      </p:sp>
      <p:sp>
        <p:nvSpPr>
          <p:cNvPr id="3" name="İçerik Yer Tutucusu 2"/>
          <p:cNvSpPr>
            <a:spLocks noGrp="1"/>
          </p:cNvSpPr>
          <p:nvPr>
            <p:ph idx="1"/>
          </p:nvPr>
        </p:nvSpPr>
        <p:spPr>
          <a:xfrm>
            <a:off x="593558" y="1845734"/>
            <a:ext cx="10562122" cy="4023360"/>
          </a:xfrm>
        </p:spPr>
        <p:txBody>
          <a:bodyPr/>
          <a:lstStyle/>
          <a:p>
            <a:pPr>
              <a:buFont typeface="Wingdings" panose="05000000000000000000" pitchFamily="2" charset="2"/>
              <a:buChar char="Ø"/>
            </a:pPr>
            <a:r>
              <a:rPr lang="tr-TR" dirty="0"/>
              <a:t> Enerji içeriği yüksek olan içecekler (şeker eklenmiş gazlı/gazsız içecek ve hazır meyve suları, alkollü içecekler, vb.) sınırlı miktarlarda tüketilmelidir</a:t>
            </a:r>
            <a:r>
              <a:rPr lang="tr-TR" dirty="0" smtClean="0"/>
              <a:t>.</a:t>
            </a:r>
          </a:p>
          <a:p>
            <a:pPr>
              <a:buFont typeface="Wingdings" panose="05000000000000000000" pitchFamily="2" charset="2"/>
              <a:buChar char="Ø"/>
            </a:pPr>
            <a:r>
              <a:rPr lang="tr-TR" dirty="0" smtClean="0"/>
              <a:t> Vücut </a:t>
            </a:r>
            <a:r>
              <a:rPr lang="tr-TR" dirty="0"/>
              <a:t>ağırlığının denetiminde posa içeriği yüksek olan besinlerin tüketimi önemlidir. Bunun için beyaz ekmek yerine tam tahıl ürünleri, pirinç yerine bulgur pilavı, sebze ve meyve sularının yerine sebze ve meyvenin kendisi tüketilmelidir.</a:t>
            </a:r>
            <a:endParaRPr lang="tr-TR" sz="1800" dirty="0"/>
          </a:p>
          <a:p>
            <a:pPr>
              <a:buFont typeface="Wingdings" panose="05000000000000000000" pitchFamily="2" charset="2"/>
              <a:buChar char="Ø"/>
            </a:pPr>
            <a:r>
              <a:rPr lang="tr-TR" dirty="0" err="1"/>
              <a:t>Kurubaklagillerin</a:t>
            </a:r>
            <a:r>
              <a:rPr lang="tr-TR" dirty="0"/>
              <a:t> tüketimi artırılmalıdır. </a:t>
            </a:r>
            <a:endParaRPr lang="tr-TR" sz="1800" dirty="0"/>
          </a:p>
          <a:p>
            <a:pPr>
              <a:buFont typeface="Wingdings" panose="05000000000000000000" pitchFamily="2" charset="2"/>
              <a:buChar char="Ø"/>
            </a:pPr>
            <a:r>
              <a:rPr lang="tr-TR" dirty="0"/>
              <a:t>Yiyecekler iyice çiğnenmeli, yavaş yavaş tüketilmelidir. </a:t>
            </a:r>
          </a:p>
          <a:p>
            <a:pPr>
              <a:buFont typeface="Wingdings" panose="05000000000000000000" pitchFamily="2" charset="2"/>
              <a:buChar char="Ø"/>
            </a:pPr>
            <a:r>
              <a:rPr lang="tr-TR" dirty="0" smtClean="0"/>
              <a:t>Su </a:t>
            </a:r>
            <a:r>
              <a:rPr lang="tr-TR" dirty="0"/>
              <a:t>tüketimine özen gösterilmelidir. Yetişkin birey için günlük 2.0-2.5 litrenin (8-10 su bardağı) altına düşmemelidir. </a:t>
            </a:r>
            <a:endParaRPr lang="tr-TR" sz="1800" dirty="0"/>
          </a:p>
          <a:p>
            <a:pPr>
              <a:buFont typeface="Wingdings" panose="05000000000000000000" pitchFamily="2" charset="2"/>
              <a:buChar char="Ø"/>
            </a:pPr>
            <a:r>
              <a:rPr lang="tr-TR" dirty="0"/>
              <a:t>Enerji dengesinin sağlanması için porsiyon miktarlarına (büyüklüğüne) dikkat edilmelidir. </a:t>
            </a:r>
            <a:endParaRPr lang="tr-TR" altLang="tr-TR" sz="2400" dirty="0"/>
          </a:p>
          <a:p>
            <a:endParaRPr lang="tr-TR" dirty="0"/>
          </a:p>
        </p:txBody>
      </p:sp>
      <p:pic>
        <p:nvPicPr>
          <p:cNvPr id="4" name="Resim 3"/>
          <p:cNvPicPr>
            <a:picLocks noChangeAspect="1"/>
          </p:cNvPicPr>
          <p:nvPr/>
        </p:nvPicPr>
        <p:blipFill rotWithShape="1">
          <a:blip r:embed="rId2"/>
          <a:srcRect l="17192" t="11145" r="74601" b="76659"/>
          <a:stretch/>
        </p:blipFill>
        <p:spPr>
          <a:xfrm>
            <a:off x="0" y="0"/>
            <a:ext cx="1577788" cy="1318748"/>
          </a:xfrm>
          <a:prstGeom prst="rect">
            <a:avLst/>
          </a:prstGeom>
        </p:spPr>
      </p:pic>
    </p:spTree>
    <p:extLst>
      <p:ext uri="{BB962C8B-B14F-4D97-AF65-F5344CB8AC3E}">
        <p14:creationId xmlns="" xmlns:p14="http://schemas.microsoft.com/office/powerpoint/2010/main" val="632244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a:srcRect l="17192" t="11145" r="74601" b="76659"/>
          <a:stretch/>
        </p:blipFill>
        <p:spPr>
          <a:xfrm>
            <a:off x="0" y="0"/>
            <a:ext cx="1577788" cy="1318748"/>
          </a:xfrm>
          <a:prstGeom prst="rect">
            <a:avLst/>
          </a:prstGeom>
        </p:spPr>
      </p:pic>
      <p:sp>
        <p:nvSpPr>
          <p:cNvPr id="6" name="Metin kutusu 5"/>
          <p:cNvSpPr txBox="1"/>
          <p:nvPr/>
        </p:nvSpPr>
        <p:spPr>
          <a:xfrm>
            <a:off x="1353199" y="659374"/>
            <a:ext cx="6732023" cy="4524315"/>
          </a:xfrm>
          <a:prstGeom prst="rect">
            <a:avLst/>
          </a:prstGeom>
          <a:noFill/>
        </p:spPr>
        <p:txBody>
          <a:bodyPr wrap="square" rtlCol="0">
            <a:spAutoFit/>
          </a:bodyPr>
          <a:lstStyle/>
          <a:p>
            <a:r>
              <a:rPr lang="tr-TR" b="1" dirty="0" smtClean="0"/>
              <a:t>Türkiye </a:t>
            </a:r>
            <a:r>
              <a:rPr lang="tr-TR" b="1" dirty="0"/>
              <a:t>Diyetisyenler Derneği’nin </a:t>
            </a:r>
            <a:r>
              <a:rPr lang="tr-TR" b="1" dirty="0" err="1"/>
              <a:t>Koronavirüs</a:t>
            </a:r>
            <a:r>
              <a:rPr lang="tr-TR" b="1" dirty="0"/>
              <a:t> (Covid-19) Hakkında Beslenme Önerileri</a:t>
            </a:r>
            <a:endParaRPr lang="tr-TR" dirty="0"/>
          </a:p>
          <a:p>
            <a:r>
              <a:rPr lang="tr-TR" dirty="0"/>
              <a:t> </a:t>
            </a:r>
            <a:endParaRPr lang="tr-TR" b="1" dirty="0"/>
          </a:p>
          <a:p>
            <a:pPr marL="285750" indent="-285750">
              <a:buBlip>
                <a:blip r:embed="rId3"/>
              </a:buBlip>
            </a:pPr>
            <a:r>
              <a:rPr lang="tr-TR" dirty="0"/>
              <a:t> Sebze ve m</a:t>
            </a:r>
            <a:r>
              <a:rPr lang="tr-TR" dirty="0" smtClean="0"/>
              <a:t>eyve </a:t>
            </a:r>
            <a:r>
              <a:rPr lang="tr-TR" dirty="0"/>
              <a:t>t</a:t>
            </a:r>
            <a:r>
              <a:rPr lang="tr-TR" dirty="0" smtClean="0"/>
              <a:t>üketimi ön </a:t>
            </a:r>
            <a:r>
              <a:rPr lang="tr-TR" dirty="0"/>
              <a:t>p</a:t>
            </a:r>
            <a:r>
              <a:rPr lang="tr-TR" dirty="0" smtClean="0"/>
              <a:t>landa tutulmalıdır. Günlük </a:t>
            </a:r>
            <a:r>
              <a:rPr lang="tr-TR" dirty="0"/>
              <a:t>yeterli sebze ve meyve tüketimi her gün ve her öğün sağlanmalıdır. </a:t>
            </a:r>
            <a:endParaRPr lang="tr-TR" dirty="0" smtClean="0"/>
          </a:p>
          <a:p>
            <a:endParaRPr lang="tr-TR" dirty="0" smtClean="0"/>
          </a:p>
          <a:p>
            <a:pPr marL="285750" indent="-285750">
              <a:buBlip>
                <a:blip r:embed="rId3"/>
              </a:buBlip>
            </a:pPr>
            <a:r>
              <a:rPr lang="tr-TR" dirty="0" smtClean="0"/>
              <a:t>Türkiye’ye </a:t>
            </a:r>
            <a:r>
              <a:rPr lang="tr-TR" dirty="0"/>
              <a:t>Özgü Beslenme Rehberi’nde önerilen Sağlıklı Yemek </a:t>
            </a:r>
            <a:r>
              <a:rPr lang="tr-TR" dirty="0" err="1"/>
              <a:t>Tabağı’na</a:t>
            </a:r>
            <a:r>
              <a:rPr lang="tr-TR" dirty="0"/>
              <a:t> göre her ana öğünde tabağın bir çeyreği sebzelerden, diğer çeyreği tam tahıl ürünlerinden ve kalan yarısının eşit üç parça halinde meyvelerden, yüksek proteinli gıdalardan (</a:t>
            </a:r>
            <a:r>
              <a:rPr lang="tr-TR" dirty="0" err="1"/>
              <a:t>kurubaklagiller</a:t>
            </a:r>
            <a:r>
              <a:rPr lang="tr-TR" dirty="0"/>
              <a:t>, et, yumurta, balık, tavuk, yağlı tohumlar, vb.) ve süt ürünlerinden (süt, yoğurt, ayran, peynir vb.) gelmesi </a:t>
            </a:r>
            <a:r>
              <a:rPr lang="tr-TR" dirty="0" smtClean="0"/>
              <a:t>önerilmektedir.</a:t>
            </a:r>
          </a:p>
          <a:p>
            <a:endParaRPr lang="tr-TR" dirty="0" smtClean="0"/>
          </a:p>
          <a:p>
            <a:pPr marL="285750" indent="-285750">
              <a:buBlip>
                <a:blip r:embed="rId3"/>
              </a:buBlip>
            </a:pPr>
            <a:r>
              <a:rPr lang="tr-TR" dirty="0" smtClean="0"/>
              <a:t>Yeterli su </a:t>
            </a:r>
            <a:r>
              <a:rPr lang="tr-TR" dirty="0"/>
              <a:t>tüketiminin sağlanması ve günlük beslenmede zeytinyağı kullanılması önerilmektedir. </a:t>
            </a:r>
            <a:endParaRPr lang="tr-TR" dirty="0" smtClean="0"/>
          </a:p>
          <a:p>
            <a:endParaRPr lang="tr-TR" dirty="0"/>
          </a:p>
        </p:txBody>
      </p:sp>
      <p:pic>
        <p:nvPicPr>
          <p:cNvPr id="1029" name="Picture 5" descr="DiyetisyenlerDerneği (@TDD_Dyt_Der) | Twitter"/>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31649" t="3551" r="32217" b="1481"/>
          <a:stretch/>
        </p:blipFill>
        <p:spPr bwMode="auto">
          <a:xfrm>
            <a:off x="8494295" y="-24959"/>
            <a:ext cx="3697705" cy="632950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018230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a:srcRect l="17192" t="11145" r="74601" b="76659"/>
          <a:stretch/>
        </p:blipFill>
        <p:spPr>
          <a:xfrm>
            <a:off x="0" y="88232"/>
            <a:ext cx="1577788" cy="1318748"/>
          </a:xfrm>
          <a:prstGeom prst="rect">
            <a:avLst/>
          </a:prstGeom>
        </p:spPr>
      </p:pic>
      <p:sp>
        <p:nvSpPr>
          <p:cNvPr id="6" name="Metin kutusu 5"/>
          <p:cNvSpPr txBox="1"/>
          <p:nvPr/>
        </p:nvSpPr>
        <p:spPr>
          <a:xfrm>
            <a:off x="1385283" y="303904"/>
            <a:ext cx="8889685" cy="5632311"/>
          </a:xfrm>
          <a:prstGeom prst="rect">
            <a:avLst/>
          </a:prstGeom>
          <a:noFill/>
        </p:spPr>
        <p:txBody>
          <a:bodyPr wrap="square" rtlCol="0">
            <a:spAutoFit/>
          </a:bodyPr>
          <a:lstStyle/>
          <a:p>
            <a:r>
              <a:rPr lang="tr-TR" b="1" dirty="0" smtClean="0"/>
              <a:t>Türkiye </a:t>
            </a:r>
            <a:r>
              <a:rPr lang="tr-TR" b="1" dirty="0"/>
              <a:t>Diyetisyenler Derneği’nin </a:t>
            </a:r>
            <a:r>
              <a:rPr lang="tr-TR" b="1" dirty="0" err="1"/>
              <a:t>Koronavirüs</a:t>
            </a:r>
            <a:r>
              <a:rPr lang="tr-TR" b="1" dirty="0"/>
              <a:t> (Covid-19) Hakkında Beslenme Önerileri</a:t>
            </a:r>
            <a:endParaRPr lang="tr-TR" dirty="0"/>
          </a:p>
          <a:p>
            <a:r>
              <a:rPr lang="tr-TR" dirty="0"/>
              <a:t> </a:t>
            </a:r>
            <a:endParaRPr lang="tr-TR" b="1" dirty="0"/>
          </a:p>
          <a:p>
            <a:pPr marL="285750" indent="-285750">
              <a:buBlip>
                <a:blip r:embed="rId3"/>
              </a:buBlip>
            </a:pPr>
            <a:r>
              <a:rPr lang="tr-TR" dirty="0"/>
              <a:t> </a:t>
            </a:r>
            <a:r>
              <a:rPr lang="tr-TR" dirty="0" smtClean="0"/>
              <a:t>Meyveler bağışıklık </a:t>
            </a:r>
            <a:r>
              <a:rPr lang="tr-TR" dirty="0"/>
              <a:t>sistemini destekleyici C vitamininden zengin olduğu için bu meyvelerin tüketimine ağırlık verilmeli, mümkünse yemeklere </a:t>
            </a:r>
            <a:r>
              <a:rPr lang="tr-TR" dirty="0" smtClean="0"/>
              <a:t>limon </a:t>
            </a:r>
            <a:r>
              <a:rPr lang="tr-TR" dirty="0"/>
              <a:t>sıkılmalıdır. </a:t>
            </a:r>
          </a:p>
          <a:p>
            <a:endParaRPr lang="tr-TR" dirty="0" smtClean="0"/>
          </a:p>
          <a:p>
            <a:pPr marL="285750" indent="-285750">
              <a:buBlip>
                <a:blip r:embed="rId3"/>
              </a:buBlip>
            </a:pPr>
            <a:r>
              <a:rPr lang="tr-TR" dirty="0" err="1" smtClean="0"/>
              <a:t>Kurubaklagiller</a:t>
            </a:r>
            <a:r>
              <a:rPr lang="tr-TR" dirty="0" smtClean="0"/>
              <a:t> dayanıklı </a:t>
            </a:r>
            <a:r>
              <a:rPr lang="tr-TR" dirty="0"/>
              <a:t>ve besin değeri yüksek bir başka protein kaynağı alternatifi </a:t>
            </a:r>
            <a:r>
              <a:rPr lang="tr-TR" dirty="0" smtClean="0"/>
              <a:t>olup </a:t>
            </a:r>
            <a:r>
              <a:rPr lang="tr-TR" dirty="0" err="1" smtClean="0"/>
              <a:t>hergün</a:t>
            </a:r>
            <a:r>
              <a:rPr lang="tr-TR" dirty="0" smtClean="0"/>
              <a:t> tüketilebilirler.</a:t>
            </a:r>
          </a:p>
          <a:p>
            <a:pPr marL="285750" indent="-285750">
              <a:buBlip>
                <a:blip r:embed="rId3"/>
              </a:buBlip>
            </a:pPr>
            <a:endParaRPr lang="tr-TR" dirty="0"/>
          </a:p>
          <a:p>
            <a:pPr marL="285750" indent="-285750">
              <a:buBlip>
                <a:blip r:embed="rId3"/>
              </a:buBlip>
            </a:pPr>
            <a:r>
              <a:rPr lang="tr-TR" dirty="0" smtClean="0"/>
              <a:t>Haftada </a:t>
            </a:r>
            <a:r>
              <a:rPr lang="tr-TR" dirty="0"/>
              <a:t>iki kere balık tüketimi önemlidir. Zengin protein kaynağı olan kırmızı et ve kümes hayvanlarının etlerine oranla balık, daha fazla yağ içermesine rağmen genel olarak aynı miktardaki kırmızı ve beyaz etlerden daha az enerji ve elzem yağ asitlerine sahip olup tüketiminin artırılması gereken yiyeceklerdendir</a:t>
            </a:r>
          </a:p>
          <a:p>
            <a:pPr marL="285750" indent="-285750">
              <a:buBlip>
                <a:blip r:embed="rId3"/>
              </a:buBlip>
            </a:pPr>
            <a:endParaRPr lang="tr-TR" dirty="0"/>
          </a:p>
          <a:p>
            <a:pPr marL="285750" indent="-285750">
              <a:buBlip>
                <a:blip r:embed="rId3"/>
              </a:buBlip>
            </a:pPr>
            <a:r>
              <a:rPr lang="tr-TR" dirty="0"/>
              <a:t> </a:t>
            </a:r>
            <a:r>
              <a:rPr lang="tr-TR" dirty="0" smtClean="0"/>
              <a:t>Hastalıklara </a:t>
            </a:r>
            <a:r>
              <a:rPr lang="tr-TR" dirty="0"/>
              <a:t>neden olan virüs ve bakterilere karşı vücudun önemli savunma mekanizmalarından olan antikorların görevlerini yerine getirebilmeleri için her gün yeterli protein alınması gerekmektedir. </a:t>
            </a:r>
            <a:endParaRPr lang="tr-TR" dirty="0" smtClean="0"/>
          </a:p>
          <a:p>
            <a:pPr marL="285750" indent="-285750">
              <a:buBlip>
                <a:blip r:embed="rId3"/>
              </a:buBlip>
            </a:pPr>
            <a:endParaRPr lang="tr-TR" dirty="0"/>
          </a:p>
          <a:p>
            <a:pPr marL="285750" indent="-285750">
              <a:buBlip>
                <a:blip r:embed="rId3"/>
              </a:buBlip>
            </a:pPr>
            <a:r>
              <a:rPr lang="tr-TR" dirty="0" smtClean="0"/>
              <a:t>Bunlara </a:t>
            </a:r>
            <a:r>
              <a:rPr lang="tr-TR" dirty="0"/>
              <a:t>ek olarak </a:t>
            </a:r>
            <a:r>
              <a:rPr lang="tr-TR" dirty="0" err="1"/>
              <a:t>probiyotik</a:t>
            </a:r>
            <a:r>
              <a:rPr lang="tr-TR" dirty="0"/>
              <a:t> takviyeli yoğurt ve kefir gibi ürünlerde bulunan faydalı mikroorganizmalar da bağışıklık sistemini destekleyici etkide bulunabildikleri için özellikle bu </a:t>
            </a:r>
            <a:r>
              <a:rPr lang="tr-TR" dirty="0" smtClean="0"/>
              <a:t>dönemde tüketilebilir</a:t>
            </a:r>
            <a:r>
              <a:rPr lang="tr-TR" dirty="0"/>
              <a:t>.</a:t>
            </a:r>
          </a:p>
        </p:txBody>
      </p:sp>
    </p:spTree>
    <p:extLst>
      <p:ext uri="{BB962C8B-B14F-4D97-AF65-F5344CB8AC3E}">
        <p14:creationId xmlns="" xmlns:p14="http://schemas.microsoft.com/office/powerpoint/2010/main" val="19262900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rotWithShape="1">
          <a:blip r:embed="rId2"/>
          <a:srcRect l="17192" t="11145" r="74601" b="76659"/>
          <a:stretch/>
        </p:blipFill>
        <p:spPr>
          <a:xfrm>
            <a:off x="0" y="88232"/>
            <a:ext cx="1577788" cy="1318748"/>
          </a:xfrm>
          <a:prstGeom prst="rect">
            <a:avLst/>
          </a:prstGeom>
        </p:spPr>
      </p:pic>
      <p:sp>
        <p:nvSpPr>
          <p:cNvPr id="6" name="Metin kutusu 5"/>
          <p:cNvSpPr txBox="1"/>
          <p:nvPr/>
        </p:nvSpPr>
        <p:spPr>
          <a:xfrm>
            <a:off x="1361219" y="544536"/>
            <a:ext cx="9651685" cy="4524315"/>
          </a:xfrm>
          <a:prstGeom prst="rect">
            <a:avLst/>
          </a:prstGeom>
          <a:noFill/>
        </p:spPr>
        <p:txBody>
          <a:bodyPr wrap="square" rtlCol="0">
            <a:spAutoFit/>
          </a:bodyPr>
          <a:lstStyle/>
          <a:p>
            <a:r>
              <a:rPr lang="tr-TR" b="1" dirty="0" smtClean="0"/>
              <a:t>Türkiye </a:t>
            </a:r>
            <a:r>
              <a:rPr lang="tr-TR" b="1" dirty="0"/>
              <a:t>Diyetisyenler Derneği’nin </a:t>
            </a:r>
            <a:r>
              <a:rPr lang="tr-TR" b="1" dirty="0" err="1"/>
              <a:t>Koronavirüs</a:t>
            </a:r>
            <a:r>
              <a:rPr lang="tr-TR" b="1" dirty="0"/>
              <a:t> (Covid-19) Hakkında Beslenme Önerileri</a:t>
            </a:r>
            <a:endParaRPr lang="tr-TR" dirty="0"/>
          </a:p>
          <a:p>
            <a:r>
              <a:rPr lang="tr-TR" dirty="0"/>
              <a:t> </a:t>
            </a:r>
            <a:endParaRPr lang="tr-TR" b="1" dirty="0"/>
          </a:p>
          <a:p>
            <a:pPr marL="285750" indent="-285750">
              <a:buBlip>
                <a:blip r:embed="rId3"/>
              </a:buBlip>
            </a:pPr>
            <a:r>
              <a:rPr lang="tr-TR" dirty="0" smtClean="0"/>
              <a:t> </a:t>
            </a:r>
            <a:r>
              <a:rPr lang="tr-TR" dirty="0" smtClean="0">
                <a:latin typeface="Open Sans"/>
              </a:rPr>
              <a:t>Kan </a:t>
            </a:r>
            <a:r>
              <a:rPr lang="tr-TR" dirty="0">
                <a:latin typeface="Open Sans"/>
              </a:rPr>
              <a:t>şekerini hızla yükselten şeker ve şekerli yiyecek ve içecekler, beyaz ekmek de dâhil hamur işi ürünler, işlenmiş et ürünleri, aşırı tuz içeren </a:t>
            </a:r>
            <a:r>
              <a:rPr lang="tr-TR" dirty="0" smtClean="0">
                <a:latin typeface="Open Sans"/>
              </a:rPr>
              <a:t>besinlerin(hazır </a:t>
            </a:r>
            <a:r>
              <a:rPr lang="tr-TR" dirty="0">
                <a:latin typeface="Open Sans"/>
              </a:rPr>
              <a:t>soslar, cips gibi tuzlu ürünler, patlamış mısır, tuzlu kurabiyeler, vb</a:t>
            </a:r>
            <a:r>
              <a:rPr lang="tr-TR" dirty="0" smtClean="0">
                <a:latin typeface="Open Sans"/>
              </a:rPr>
              <a:t>.) tüketimi sınırlandırılmalıdır.</a:t>
            </a:r>
          </a:p>
          <a:p>
            <a:endParaRPr lang="tr-TR" dirty="0" smtClean="0">
              <a:latin typeface="Open Sans"/>
            </a:endParaRPr>
          </a:p>
          <a:p>
            <a:pPr marL="285750" indent="-285750">
              <a:buBlip>
                <a:blip r:embed="rId3"/>
              </a:buBlip>
            </a:pPr>
            <a:r>
              <a:rPr lang="tr-TR" dirty="0" smtClean="0">
                <a:latin typeface="Open Sans"/>
              </a:rPr>
              <a:t> </a:t>
            </a:r>
            <a:r>
              <a:rPr lang="tr-TR" dirty="0">
                <a:latin typeface="Open Sans"/>
              </a:rPr>
              <a:t>Enerji içeriği yüksek alkollü içeceklerin de vitamin, mineral emilimini olumsuz etkileyebildiği ve uyku problemlerine yola açabildiği için tüketimi mümkün olduğunca sınırlı olmalıdır. </a:t>
            </a:r>
          </a:p>
          <a:p>
            <a:pPr marL="285750" indent="-285750">
              <a:buBlip>
                <a:blip r:embed="rId3"/>
              </a:buBlip>
            </a:pPr>
            <a:endParaRPr lang="tr-TR" dirty="0" smtClean="0">
              <a:latin typeface="Open Sans"/>
            </a:endParaRPr>
          </a:p>
          <a:p>
            <a:pPr marL="285750" indent="-285750">
              <a:buBlip>
                <a:blip r:embed="rId3"/>
              </a:buBlip>
            </a:pPr>
            <a:r>
              <a:rPr lang="tr-TR" dirty="0" err="1" smtClean="0">
                <a:latin typeface="Open Sans"/>
              </a:rPr>
              <a:t>Koronavirüsün</a:t>
            </a:r>
            <a:r>
              <a:rPr lang="tr-TR" dirty="0" smtClean="0">
                <a:latin typeface="Open Sans"/>
              </a:rPr>
              <a:t> </a:t>
            </a:r>
            <a:r>
              <a:rPr lang="tr-TR" dirty="0">
                <a:latin typeface="Open Sans"/>
              </a:rPr>
              <a:t>gıdalarla bulaştığına dair bir bulgu olmasa da gıda hazırlama süreçlerinde temizliğin en üst düzeyde sağlanması, et ürünleri başta olmak üzere; pişen tüm yiyeceklerin yüksek iç sıcaklığa erişmesi yani iyi pişirilmesi oldukça </a:t>
            </a:r>
            <a:r>
              <a:rPr lang="tr-TR" smtClean="0">
                <a:latin typeface="Open Sans"/>
              </a:rPr>
              <a:t>önemlidir.</a:t>
            </a:r>
          </a:p>
          <a:p>
            <a:endParaRPr lang="tr-TR" dirty="0" smtClean="0">
              <a:latin typeface="Open Sans"/>
            </a:endParaRPr>
          </a:p>
          <a:p>
            <a:pPr marL="285750" lvl="0" indent="-285750">
              <a:buBlip>
                <a:blip r:embed="rId3"/>
              </a:buBlip>
            </a:pPr>
            <a:r>
              <a:rPr lang="tr-TR" dirty="0" smtClean="0"/>
              <a:t>Çiğ </a:t>
            </a:r>
            <a:r>
              <a:rPr lang="tr-TR" dirty="0"/>
              <a:t>tüketilen sebze ve meyveler bol suda iyice yıkanarak tüketilmelidir.</a:t>
            </a:r>
          </a:p>
          <a:p>
            <a:pPr marL="285750" indent="-285750">
              <a:buBlip>
                <a:blip r:embed="rId3"/>
              </a:buBlip>
            </a:pPr>
            <a:endParaRPr lang="tr-TR" dirty="0" smtClean="0">
              <a:latin typeface="Open Sans"/>
            </a:endParaRPr>
          </a:p>
        </p:txBody>
      </p:sp>
    </p:spTree>
    <p:extLst>
      <p:ext uri="{BB962C8B-B14F-4D97-AF65-F5344CB8AC3E}">
        <p14:creationId xmlns="" xmlns:p14="http://schemas.microsoft.com/office/powerpoint/2010/main" val="1844060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ağlıkla Kalın! | HRdergi"/>
          <p:cNvPicPr>
            <a:picLocks noGrp="1" noChangeAspect="1" noChangeArrowheads="1"/>
          </p:cNvPicPr>
          <p:nvPr>
            <p:ph idx="1"/>
          </p:nvPr>
        </p:nvPicPr>
        <p:blipFill>
          <a:blip r:embed="rId2">
            <a:extLst>
              <a:ext uri="{28A0092B-C50C-407E-A947-70E740481C1C}">
                <a14:useLocalDpi xmlns:lc="http://schemas.openxmlformats.org/drawingml/2006/lockedCanvas" xmlns:a14="http://schemas.microsoft.com/office/drawing/2010/main" xmlns="" val="0"/>
              </a:ext>
            </a:extLst>
          </a:blip>
          <a:srcRect/>
          <a:stretch>
            <a:fillRect/>
          </a:stretch>
        </p:blipFill>
        <p:spPr bwMode="auto">
          <a:xfrm>
            <a:off x="1523968" y="1357298"/>
            <a:ext cx="9132584" cy="457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lc="http://schemas.openxmlformats.org/drawingml/2006/lockedCanvas"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63383" y="254758"/>
            <a:ext cx="10515600" cy="1325562"/>
          </a:xfrm>
        </p:spPr>
        <p:txBody>
          <a:bodyPr/>
          <a:lstStyle/>
          <a:p>
            <a:r>
              <a:rPr lang="tr-TR" b="1" dirty="0" smtClean="0">
                <a:solidFill>
                  <a:srgbClr val="C00000"/>
                </a:solidFill>
              </a:rPr>
              <a:t>SAĞLIKLI VÜCUT AĞIRLIĞI</a:t>
            </a:r>
            <a:endParaRPr lang="tr-TR" b="1" dirty="0">
              <a:solidFill>
                <a:srgbClr val="C00000"/>
              </a:solidFill>
            </a:endParaRPr>
          </a:p>
        </p:txBody>
      </p:sp>
      <p:pic>
        <p:nvPicPr>
          <p:cNvPr id="3074" name="Picture 2" descr="Healthy Body Weight Clipart"/>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tretch>
            <a:fillRect/>
          </a:stretch>
        </p:blipFill>
        <p:spPr bwMode="auto">
          <a:xfrm>
            <a:off x="9440822" y="3208874"/>
            <a:ext cx="2751178" cy="3126339"/>
          </a:xfrm>
          <a:prstGeom prst="rect">
            <a:avLst/>
          </a:prstGeom>
          <a:noFill/>
          <a:extLst>
            <a:ext uri="{909E8E84-426E-40DD-AFC4-6F175D3DCCD1}">
              <a14:hiddenFill xmlns="" xmlns:a14="http://schemas.microsoft.com/office/drawing/2010/main">
                <a:solidFill>
                  <a:srgbClr val="FFFFFF"/>
                </a:solidFill>
              </a14:hiddenFill>
            </a:ext>
          </a:extLst>
        </p:spPr>
      </p:pic>
      <p:sp>
        <p:nvSpPr>
          <p:cNvPr id="5" name="Dikdörtgen 4"/>
          <p:cNvSpPr/>
          <p:nvPr/>
        </p:nvSpPr>
        <p:spPr>
          <a:xfrm>
            <a:off x="588826" y="1841892"/>
            <a:ext cx="9268690" cy="13669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tr-TR" dirty="0"/>
              <a:t>Sağlıklı vücut ağırlığı bireylerin kendine göre belirledikleri en düşük ağırlık değil; cinsiyet, boy, yaş ve kalıtımsal özellikler gibi birçok etkenin bir arada değerlendirildiği kişi için</a:t>
            </a:r>
            <a:r>
              <a:rPr lang="tr-TR" b="1" dirty="0"/>
              <a:t> </a:t>
            </a:r>
            <a:r>
              <a:rPr lang="tr-TR" dirty="0"/>
              <a:t>en uygun olan ağırlıktır</a:t>
            </a:r>
            <a:r>
              <a:rPr lang="tr-TR" b="1" dirty="0"/>
              <a:t>.</a:t>
            </a:r>
            <a:r>
              <a:rPr lang="tr-TR" dirty="0"/>
              <a:t> </a:t>
            </a:r>
          </a:p>
        </p:txBody>
      </p:sp>
      <p:sp>
        <p:nvSpPr>
          <p:cNvPr id="6" name="Dikdörtgen 5"/>
          <p:cNvSpPr/>
          <p:nvPr/>
        </p:nvSpPr>
        <p:spPr>
          <a:xfrm>
            <a:off x="548186" y="3732018"/>
            <a:ext cx="8797635" cy="183821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tr-TR" dirty="0"/>
              <a:t>Sağlıklı ağırlığa ulaşmak ve korumak sağlıklı yaşamın temel unsurudur. Her birey için uygun olan vücut ağırlığının fazlasına veya azına sahip olmak sağlık sorunları riskini artırır veya sağlığı bozar. </a:t>
            </a:r>
            <a:r>
              <a:rPr lang="tr-TR" dirty="0" smtClean="0"/>
              <a:t>Günümüzde </a:t>
            </a:r>
            <a:r>
              <a:rPr lang="tr-TR" dirty="0"/>
              <a:t>şehirleşme ve ekonomik gelişmeler, yaşam biçiminde ve beslenme şeklinde değişimlere yol açmıştır. Bu değişimlerin neden olduğu en önemli sorunlardan biri de </a:t>
            </a:r>
            <a:r>
              <a:rPr lang="tr-TR" dirty="0" err="1" smtClean="0"/>
              <a:t>obezitedir</a:t>
            </a:r>
            <a:r>
              <a:rPr lang="tr-TR" dirty="0" smtClean="0"/>
              <a:t>.</a:t>
            </a:r>
            <a:endParaRPr lang="tr-TR" dirty="0"/>
          </a:p>
        </p:txBody>
      </p:sp>
      <p:pic>
        <p:nvPicPr>
          <p:cNvPr id="7" name="Resim 6"/>
          <p:cNvPicPr>
            <a:picLocks noChangeAspect="1"/>
          </p:cNvPicPr>
          <p:nvPr/>
        </p:nvPicPr>
        <p:blipFill rotWithShape="1">
          <a:blip r:embed="rId3"/>
          <a:srcRect l="17192" t="11145" r="74601" b="76659"/>
          <a:stretch/>
        </p:blipFill>
        <p:spPr>
          <a:xfrm>
            <a:off x="0" y="0"/>
            <a:ext cx="1577788" cy="1318748"/>
          </a:xfrm>
          <a:prstGeom prst="rect">
            <a:avLst/>
          </a:prstGeom>
        </p:spPr>
      </p:pic>
    </p:spTree>
    <p:extLst>
      <p:ext uri="{BB962C8B-B14F-4D97-AF65-F5344CB8AC3E}">
        <p14:creationId xmlns="" xmlns:p14="http://schemas.microsoft.com/office/powerpoint/2010/main" val="743330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46217" y="-66005"/>
            <a:ext cx="10058400" cy="1450757"/>
          </a:xfrm>
        </p:spPr>
        <p:txBody>
          <a:bodyPr/>
          <a:lstStyle/>
          <a:p>
            <a:r>
              <a:rPr lang="tr-TR" b="1" dirty="0">
                <a:solidFill>
                  <a:schemeClr val="accent1">
                    <a:lumMod val="75000"/>
                  </a:schemeClr>
                </a:solidFill>
                <a:effectLst>
                  <a:outerShdw blurRad="38100" dist="38100" dir="2700000" algn="tl">
                    <a:srgbClr val="000000">
                      <a:alpha val="43137"/>
                    </a:srgbClr>
                  </a:outerShdw>
                </a:effectLst>
              </a:rPr>
              <a:t>OBEZİTE</a:t>
            </a:r>
            <a:endParaRPr lang="tr-TR" dirty="0"/>
          </a:p>
        </p:txBody>
      </p:sp>
      <p:pic>
        <p:nvPicPr>
          <p:cNvPr id="4" name="Resim 3"/>
          <p:cNvPicPr>
            <a:picLocks noChangeAspect="1"/>
          </p:cNvPicPr>
          <p:nvPr/>
        </p:nvPicPr>
        <p:blipFill rotWithShape="1">
          <a:blip r:embed="rId2"/>
          <a:srcRect l="17192" t="11145" r="74601" b="76659"/>
          <a:stretch/>
        </p:blipFill>
        <p:spPr>
          <a:xfrm>
            <a:off x="0" y="0"/>
            <a:ext cx="1577788" cy="1318748"/>
          </a:xfrm>
          <a:prstGeom prst="rect">
            <a:avLst/>
          </a:prstGeom>
        </p:spPr>
      </p:pic>
      <p:pic>
        <p:nvPicPr>
          <p:cNvPr id="5" name="Picture 2" descr="Study links geography to obesity rates"/>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064265" y="8392"/>
            <a:ext cx="3050712" cy="3323573"/>
          </a:xfrm>
          <a:prstGeom prst="rect">
            <a:avLst/>
          </a:prstGeom>
          <a:noFill/>
          <a:extLst>
            <a:ext uri="{909E8E84-426E-40DD-AFC4-6F175D3DCCD1}">
              <a14:hiddenFill xmlns="" xmlns:a14="http://schemas.microsoft.com/office/drawing/2010/main">
                <a:solidFill>
                  <a:srgbClr val="FFFFFF"/>
                </a:solidFill>
              </a14:hiddenFill>
            </a:ext>
          </a:extLst>
        </p:spPr>
      </p:pic>
      <p:sp>
        <p:nvSpPr>
          <p:cNvPr id="6" name="Katlanmış Nesne 5"/>
          <p:cNvSpPr/>
          <p:nvPr/>
        </p:nvSpPr>
        <p:spPr>
          <a:xfrm>
            <a:off x="1097281" y="1845734"/>
            <a:ext cx="8081554" cy="963687"/>
          </a:xfrm>
          <a:prstGeom prst="foldedCorner">
            <a:avLst/>
          </a:prstGeom>
        </p:spPr>
        <p:style>
          <a:lnRef idx="2">
            <a:schemeClr val="accent2"/>
          </a:lnRef>
          <a:fillRef idx="1">
            <a:schemeClr val="lt1"/>
          </a:fillRef>
          <a:effectRef idx="0">
            <a:schemeClr val="accent2"/>
          </a:effectRef>
          <a:fontRef idx="minor">
            <a:schemeClr val="dk1"/>
          </a:fontRef>
        </p:style>
        <p:txBody>
          <a:bodyPr rtlCol="0" anchor="ctr"/>
          <a:lstStyle/>
          <a:p>
            <a:r>
              <a:rPr lang="tr-TR" dirty="0"/>
              <a:t>Dünya Sağlık Örgütü(DSÖ): “</a:t>
            </a:r>
            <a:r>
              <a:rPr lang="tr-TR" b="1" dirty="0">
                <a:solidFill>
                  <a:schemeClr val="accent5">
                    <a:lumMod val="50000"/>
                  </a:schemeClr>
                </a:solidFill>
                <a:effectLst>
                  <a:outerShdw blurRad="38100" dist="38100" dir="2700000" algn="tl">
                    <a:srgbClr val="000000">
                      <a:alpha val="43137"/>
                    </a:srgbClr>
                  </a:outerShdw>
                </a:effectLst>
              </a:rPr>
              <a:t>Sağlığı bozacak ölçüde vücutta anormal ve aşırı yağ birikmesi</a:t>
            </a:r>
            <a:r>
              <a:rPr lang="tr-TR" dirty="0"/>
              <a:t>” olarak tanımlamaktadır.</a:t>
            </a:r>
          </a:p>
        </p:txBody>
      </p:sp>
      <p:sp>
        <p:nvSpPr>
          <p:cNvPr id="7" name="Dikey Kaydırma 6"/>
          <p:cNvSpPr/>
          <p:nvPr/>
        </p:nvSpPr>
        <p:spPr>
          <a:xfrm>
            <a:off x="1097280" y="2875425"/>
            <a:ext cx="3744686" cy="3353765"/>
          </a:xfrm>
          <a:prstGeom prst="vertic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dirty="0" err="1" smtClean="0"/>
              <a:t>Prevalansı</a:t>
            </a:r>
            <a:r>
              <a:rPr lang="tr-TR" dirty="0" smtClean="0"/>
              <a:t> </a:t>
            </a:r>
            <a:r>
              <a:rPr lang="tr-TR" dirty="0"/>
              <a:t>son yıllarda 40 yıl öncesine kıyasla yaklaşık olarak üç kat </a:t>
            </a:r>
            <a:r>
              <a:rPr lang="tr-TR" dirty="0" smtClean="0"/>
              <a:t>artmıştır. </a:t>
            </a:r>
          </a:p>
          <a:p>
            <a:pPr algn="ctr"/>
            <a:endParaRPr lang="tr-TR" dirty="0" smtClean="0"/>
          </a:p>
          <a:p>
            <a:pPr algn="ctr"/>
            <a:r>
              <a:rPr lang="tr-TR" dirty="0" smtClean="0"/>
              <a:t>18 </a:t>
            </a:r>
            <a:r>
              <a:rPr lang="tr-TR" dirty="0"/>
              <a:t>yaş ve üzeri bireylerin %39,0’unun fazla kilolu, %13,0’ünün </a:t>
            </a:r>
            <a:r>
              <a:rPr lang="tr-TR" dirty="0" err="1"/>
              <a:t>obez</a:t>
            </a:r>
            <a:r>
              <a:rPr lang="tr-TR" dirty="0"/>
              <a:t> olduğu rapor </a:t>
            </a:r>
            <a:r>
              <a:rPr lang="tr-TR" dirty="0" smtClean="0"/>
              <a:t>edilmiştir.</a:t>
            </a:r>
          </a:p>
        </p:txBody>
      </p:sp>
      <p:sp>
        <p:nvSpPr>
          <p:cNvPr id="9" name="Metin kutusu 8"/>
          <p:cNvSpPr txBox="1"/>
          <p:nvPr/>
        </p:nvSpPr>
        <p:spPr>
          <a:xfrm>
            <a:off x="3227750" y="5912425"/>
            <a:ext cx="784189" cy="492443"/>
          </a:xfrm>
          <a:prstGeom prst="rect">
            <a:avLst/>
          </a:prstGeom>
          <a:noFill/>
        </p:spPr>
        <p:txBody>
          <a:bodyPr wrap="none" rtlCol="0">
            <a:spAutoFit/>
          </a:bodyPr>
          <a:lstStyle/>
          <a:p>
            <a:r>
              <a:rPr lang="tr-TR" sz="800" dirty="0"/>
              <a:t>*WHO, 2018a </a:t>
            </a:r>
          </a:p>
          <a:p>
            <a:endParaRPr lang="tr-TR" dirty="0"/>
          </a:p>
        </p:txBody>
      </p:sp>
      <p:sp>
        <p:nvSpPr>
          <p:cNvPr id="10" name="Metin kutusu 9"/>
          <p:cNvSpPr txBox="1"/>
          <p:nvPr/>
        </p:nvSpPr>
        <p:spPr>
          <a:xfrm>
            <a:off x="1724297" y="5965371"/>
            <a:ext cx="184731" cy="369332"/>
          </a:xfrm>
          <a:prstGeom prst="rect">
            <a:avLst/>
          </a:prstGeom>
          <a:noFill/>
        </p:spPr>
        <p:txBody>
          <a:bodyPr wrap="none" rtlCol="0">
            <a:spAutoFit/>
          </a:bodyPr>
          <a:lstStyle/>
          <a:p>
            <a:endParaRPr lang="tr-TR" dirty="0"/>
          </a:p>
        </p:txBody>
      </p:sp>
      <p:sp>
        <p:nvSpPr>
          <p:cNvPr id="11" name="Dikey Kaydırma 10"/>
          <p:cNvSpPr/>
          <p:nvPr/>
        </p:nvSpPr>
        <p:spPr>
          <a:xfrm>
            <a:off x="6242152" y="2875425"/>
            <a:ext cx="3357155" cy="3339853"/>
          </a:xfrm>
          <a:prstGeom prst="verticalScroll">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tr-TR" dirty="0"/>
              <a:t>Ülkemizde yetişkin bireylerin %30.3’sının </a:t>
            </a:r>
            <a:r>
              <a:rPr lang="tr-TR" dirty="0" err="1"/>
              <a:t>obez</a:t>
            </a:r>
            <a:r>
              <a:rPr lang="tr-TR" dirty="0"/>
              <a:t> olduğunu kadınlarda bu oranın %41.0, erkeklerde %20.5 olduğunu belirlenmiştir.</a:t>
            </a:r>
          </a:p>
        </p:txBody>
      </p:sp>
      <p:sp>
        <p:nvSpPr>
          <p:cNvPr id="12" name="Metin kutusu 11"/>
          <p:cNvSpPr txBox="1"/>
          <p:nvPr/>
        </p:nvSpPr>
        <p:spPr>
          <a:xfrm>
            <a:off x="8358623" y="5849306"/>
            <a:ext cx="723275" cy="492443"/>
          </a:xfrm>
          <a:prstGeom prst="rect">
            <a:avLst/>
          </a:prstGeom>
          <a:noFill/>
        </p:spPr>
        <p:txBody>
          <a:bodyPr wrap="none" rtlCol="0">
            <a:spAutoFit/>
          </a:bodyPr>
          <a:lstStyle/>
          <a:p>
            <a:r>
              <a:rPr lang="tr-TR" sz="800" dirty="0" smtClean="0"/>
              <a:t>*</a:t>
            </a:r>
            <a:r>
              <a:rPr lang="tr-TR" sz="800" dirty="0"/>
              <a:t> </a:t>
            </a:r>
            <a:r>
              <a:rPr lang="tr-TR" sz="800" dirty="0" smtClean="0"/>
              <a:t>TBSA, 2010</a:t>
            </a:r>
            <a:endParaRPr lang="tr-TR" sz="800" dirty="0"/>
          </a:p>
          <a:p>
            <a:endParaRPr lang="tr-TR" dirty="0"/>
          </a:p>
        </p:txBody>
      </p:sp>
    </p:spTree>
    <p:extLst>
      <p:ext uri="{BB962C8B-B14F-4D97-AF65-F5344CB8AC3E}">
        <p14:creationId xmlns="" xmlns:p14="http://schemas.microsoft.com/office/powerpoint/2010/main" val="3125875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02674" y="-66005"/>
            <a:ext cx="10101943" cy="1581296"/>
          </a:xfrm>
        </p:spPr>
        <p:txBody>
          <a:bodyPr/>
          <a:lstStyle/>
          <a:p>
            <a:r>
              <a:rPr lang="tr-TR" b="1" dirty="0" err="1" smtClean="0">
                <a:solidFill>
                  <a:schemeClr val="accent2">
                    <a:lumMod val="50000"/>
                  </a:schemeClr>
                </a:solidFill>
                <a:effectLst>
                  <a:outerShdw blurRad="38100" dist="38100" dir="2700000" algn="tl">
                    <a:srgbClr val="000000">
                      <a:alpha val="43137"/>
                    </a:srgbClr>
                  </a:outerShdw>
                </a:effectLst>
              </a:rPr>
              <a:t>Obezite</a:t>
            </a:r>
            <a:r>
              <a:rPr lang="tr-TR" b="1" dirty="0">
                <a:solidFill>
                  <a:schemeClr val="accent2">
                    <a:lumMod val="50000"/>
                  </a:schemeClr>
                </a:solidFill>
                <a:effectLst>
                  <a:outerShdw blurRad="38100" dist="38100" dir="2700000" algn="tl">
                    <a:srgbClr val="000000">
                      <a:alpha val="43137"/>
                    </a:srgbClr>
                  </a:outerShdw>
                </a:effectLst>
              </a:rPr>
              <a:t> </a:t>
            </a:r>
            <a:r>
              <a:rPr lang="tr-TR" b="1" dirty="0" smtClean="0">
                <a:solidFill>
                  <a:schemeClr val="accent2">
                    <a:lumMod val="50000"/>
                  </a:schemeClr>
                </a:solidFill>
                <a:effectLst>
                  <a:outerShdw blurRad="38100" dist="38100" dir="2700000" algn="tl">
                    <a:srgbClr val="000000">
                      <a:alpha val="43137"/>
                    </a:srgbClr>
                  </a:outerShdw>
                </a:effectLst>
              </a:rPr>
              <a:t>Gelişmesini Etkileyen Faktörler</a:t>
            </a:r>
            <a:endParaRPr lang="tr-TR" b="1" dirty="0">
              <a:solidFill>
                <a:schemeClr val="accent2">
                  <a:lumMod val="50000"/>
                </a:schemeClr>
              </a:solidFill>
              <a:effectLst>
                <a:outerShdw blurRad="38100" dist="38100" dir="2700000" algn="tl">
                  <a:srgbClr val="000000">
                    <a:alpha val="43137"/>
                  </a:srgbClr>
                </a:outerShdw>
              </a:effectLst>
            </a:endParaRPr>
          </a:p>
        </p:txBody>
      </p:sp>
      <p:pic>
        <p:nvPicPr>
          <p:cNvPr id="4" name="Resim 3"/>
          <p:cNvPicPr>
            <a:picLocks noChangeAspect="1"/>
          </p:cNvPicPr>
          <p:nvPr/>
        </p:nvPicPr>
        <p:blipFill rotWithShape="1">
          <a:blip r:embed="rId2"/>
          <a:srcRect l="17192" t="11145" r="74601" b="76659"/>
          <a:stretch/>
        </p:blipFill>
        <p:spPr>
          <a:xfrm>
            <a:off x="0" y="0"/>
            <a:ext cx="1577788" cy="1318748"/>
          </a:xfrm>
          <a:prstGeom prst="rect">
            <a:avLst/>
          </a:prstGeom>
        </p:spPr>
      </p:pic>
      <p:sp>
        <p:nvSpPr>
          <p:cNvPr id="10" name="Metin kutusu 9"/>
          <p:cNvSpPr txBox="1"/>
          <p:nvPr/>
        </p:nvSpPr>
        <p:spPr>
          <a:xfrm>
            <a:off x="1724297" y="5965371"/>
            <a:ext cx="184731" cy="369332"/>
          </a:xfrm>
          <a:prstGeom prst="rect">
            <a:avLst/>
          </a:prstGeom>
          <a:noFill/>
        </p:spPr>
        <p:txBody>
          <a:bodyPr wrap="none" rtlCol="0">
            <a:spAutoFit/>
          </a:bodyPr>
          <a:lstStyle/>
          <a:p>
            <a:endParaRPr lang="tr-TR" dirty="0"/>
          </a:p>
        </p:txBody>
      </p:sp>
      <p:graphicFrame>
        <p:nvGraphicFramePr>
          <p:cNvPr id="13" name="Diyagram 12"/>
          <p:cNvGraphicFramePr/>
          <p:nvPr>
            <p:extLst>
              <p:ext uri="{D42A27DB-BD31-4B8C-83A1-F6EECF244321}">
                <p14:modId xmlns="" xmlns:p14="http://schemas.microsoft.com/office/powerpoint/2010/main" val="3808267775"/>
              </p:ext>
            </p:extLst>
          </p:nvPr>
        </p:nvGraphicFramePr>
        <p:xfrm>
          <a:off x="1577788" y="2122233"/>
          <a:ext cx="8185005" cy="42124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942652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45920" y="0"/>
            <a:ext cx="10058400" cy="1450757"/>
          </a:xfrm>
        </p:spPr>
        <p:txBody>
          <a:bodyPr/>
          <a:lstStyle/>
          <a:p>
            <a:r>
              <a:rPr lang="tr-TR" b="1" dirty="0" err="1" smtClean="0">
                <a:solidFill>
                  <a:schemeClr val="accent5">
                    <a:lumMod val="75000"/>
                  </a:schemeClr>
                </a:solidFill>
              </a:rPr>
              <a:t>Obezitenin</a:t>
            </a:r>
            <a:r>
              <a:rPr lang="tr-TR" b="1" dirty="0" smtClean="0">
                <a:solidFill>
                  <a:schemeClr val="accent5">
                    <a:lumMod val="75000"/>
                  </a:schemeClr>
                </a:solidFill>
              </a:rPr>
              <a:t> Değerlendirilmesi</a:t>
            </a:r>
            <a:endParaRPr lang="tr-TR" b="1" dirty="0">
              <a:solidFill>
                <a:schemeClr val="accent5">
                  <a:lumMod val="75000"/>
                </a:schemeClr>
              </a:solidFill>
            </a:endParaRPr>
          </a:p>
        </p:txBody>
      </p:sp>
      <p:pic>
        <p:nvPicPr>
          <p:cNvPr id="4" name="İçerik Yer Tutucusu 3"/>
          <p:cNvPicPr>
            <a:picLocks noGrp="1" noChangeAspect="1"/>
          </p:cNvPicPr>
          <p:nvPr>
            <p:ph idx="1"/>
          </p:nvPr>
        </p:nvPicPr>
        <p:blipFill rotWithShape="1">
          <a:blip r:embed="rId2"/>
          <a:srcRect l="34840" t="21324" r="28141" b="16978"/>
          <a:stretch/>
        </p:blipFill>
        <p:spPr>
          <a:xfrm>
            <a:off x="7367451" y="1717314"/>
            <a:ext cx="4511040" cy="4550229"/>
          </a:xfrm>
          <a:prstGeom prst="rect">
            <a:avLst/>
          </a:prstGeom>
        </p:spPr>
      </p:pic>
      <p:pic>
        <p:nvPicPr>
          <p:cNvPr id="5" name="Resim 4"/>
          <p:cNvPicPr>
            <a:picLocks noChangeAspect="1"/>
          </p:cNvPicPr>
          <p:nvPr/>
        </p:nvPicPr>
        <p:blipFill rotWithShape="1">
          <a:blip r:embed="rId3"/>
          <a:srcRect l="17192" t="11145" r="74601" b="76659"/>
          <a:stretch/>
        </p:blipFill>
        <p:spPr>
          <a:xfrm>
            <a:off x="0" y="0"/>
            <a:ext cx="1577788" cy="1318748"/>
          </a:xfrm>
          <a:prstGeom prst="rect">
            <a:avLst/>
          </a:prstGeom>
        </p:spPr>
      </p:pic>
      <p:sp>
        <p:nvSpPr>
          <p:cNvPr id="6" name="Metin kutusu 5"/>
          <p:cNvSpPr txBox="1"/>
          <p:nvPr/>
        </p:nvSpPr>
        <p:spPr>
          <a:xfrm>
            <a:off x="492803" y="2133600"/>
            <a:ext cx="6056043" cy="1754326"/>
          </a:xfrm>
          <a:prstGeom prst="rect">
            <a:avLst/>
          </a:prstGeom>
          <a:noFill/>
        </p:spPr>
        <p:txBody>
          <a:bodyPr wrap="square" rtlCol="0">
            <a:spAutoFit/>
          </a:bodyPr>
          <a:lstStyle/>
          <a:p>
            <a:r>
              <a:rPr lang="tr-TR" dirty="0" err="1"/>
              <a:t>Obezitenin</a:t>
            </a:r>
            <a:r>
              <a:rPr lang="tr-TR" dirty="0"/>
              <a:t> değerlendirilmesinde her yaş ve cinsiyetteki yetişkin için pratik, kolay, düşük maliyetli ve tekrarlanabilir olması nedeniyle en sık beden kütle indeksine başvurulmaktadır. Beden kütle indeksi (BKİ), vücut ağırlığının ve vücut ağırlığına bağlı sağlık sorunları riskinin olup olmadığını değerlendirmek üzere kullanılan bir yöntemdir. </a:t>
            </a:r>
          </a:p>
        </p:txBody>
      </p:sp>
      <p:pic>
        <p:nvPicPr>
          <p:cNvPr id="10242" name="Picture 2" descr="Image may contain: text that says &quot;Beden Kütle İndeksi Değerini Hesapla Formül Vücut Ağırlığı (kg) BKI Boy (m) x Boy (m) i Değerler BKI 18 50 den az Zayıf BKI 18.50 24.99 Sağlıklı Kilo BKI 25 29 99 Aşırı Kilolu BKI 30' dan yüksek Obez&quot;"/>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20999" t="18885" r="22382" b="68152"/>
          <a:stretch/>
        </p:blipFill>
        <p:spPr bwMode="auto">
          <a:xfrm>
            <a:off x="1577788" y="4266733"/>
            <a:ext cx="3860589" cy="87208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70814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3956539" y="1056159"/>
            <a:ext cx="7382022" cy="4022725"/>
          </a:xfrm>
        </p:spPr>
        <p:txBody>
          <a:bodyPr/>
          <a:lstStyle/>
          <a:p>
            <a:pPr marL="0" lvl="0" indent="0">
              <a:buNone/>
            </a:pPr>
            <a:r>
              <a:rPr lang="tr-TR" b="1" dirty="0"/>
              <a:t>B</a:t>
            </a:r>
            <a:r>
              <a:rPr lang="tr-TR" b="1" dirty="0" smtClean="0"/>
              <a:t>eden </a:t>
            </a:r>
            <a:r>
              <a:rPr lang="tr-TR" b="1" dirty="0"/>
              <a:t>kütle indeksi tek başına vücut ağırlığını değerlendirmek, vücut ağırlığının sağlıklı olup olmadığını </a:t>
            </a:r>
            <a:r>
              <a:rPr lang="tr-TR" b="1" dirty="0" err="1"/>
              <a:t>gösterirmemektedir</a:t>
            </a:r>
            <a:r>
              <a:rPr lang="tr-TR" b="1" dirty="0"/>
              <a:t>. </a:t>
            </a:r>
            <a:r>
              <a:rPr lang="tr-TR" dirty="0" smtClean="0"/>
              <a:t>Beden </a:t>
            </a:r>
            <a:r>
              <a:rPr lang="tr-TR" dirty="0"/>
              <a:t>Kütle İndeksi, değerlendirmesi pratik bir parametre olmakla birlikte vücudun kas ve yağ miktarına veya yağ dağılımına yönelik bilgi vermemektedir. Bu nedenle, BKİ ile birlikte bel çevresinin de değerlendirilmesi önemlidir. </a:t>
            </a:r>
            <a:endParaRPr lang="tr-TR" dirty="0" smtClean="0"/>
          </a:p>
          <a:p>
            <a:pPr marL="0" lvl="0" indent="0">
              <a:buNone/>
            </a:pPr>
            <a:r>
              <a:rPr lang="tr-TR" dirty="0" err="1" smtClean="0"/>
              <a:t>Obeziteye</a:t>
            </a:r>
            <a:r>
              <a:rPr lang="tr-TR" dirty="0" smtClean="0"/>
              <a:t> </a:t>
            </a:r>
            <a:r>
              <a:rPr lang="tr-TR" dirty="0"/>
              <a:t>eşlik eden hastalıkların gelişmesi vücut yağının dağılımı ile ilişkilidir. </a:t>
            </a:r>
            <a:r>
              <a:rPr lang="tr-TR" dirty="0" err="1"/>
              <a:t>Abdominal</a:t>
            </a:r>
            <a:r>
              <a:rPr lang="tr-TR" dirty="0"/>
              <a:t> bölgede yağ dağılımının yüksek olması </a:t>
            </a:r>
            <a:r>
              <a:rPr lang="tr-TR" dirty="0" err="1"/>
              <a:t>glukoz</a:t>
            </a:r>
            <a:r>
              <a:rPr lang="tr-TR" dirty="0"/>
              <a:t> </a:t>
            </a:r>
            <a:r>
              <a:rPr lang="tr-TR" dirty="0" err="1"/>
              <a:t>intoleransı</a:t>
            </a:r>
            <a:r>
              <a:rPr lang="tr-TR" dirty="0"/>
              <a:t>, insülin direnci, Tip 2 diyabet, </a:t>
            </a:r>
            <a:r>
              <a:rPr lang="tr-TR" dirty="0" err="1"/>
              <a:t>aterosklerozis</a:t>
            </a:r>
            <a:r>
              <a:rPr lang="tr-TR" dirty="0"/>
              <a:t> gibi </a:t>
            </a:r>
            <a:r>
              <a:rPr lang="tr-TR" dirty="0" err="1"/>
              <a:t>metabolik</a:t>
            </a:r>
            <a:r>
              <a:rPr lang="tr-TR" dirty="0"/>
              <a:t> komplikasyonlarla ilişkilidir. Bu nedenle </a:t>
            </a:r>
            <a:r>
              <a:rPr lang="tr-TR" dirty="0" err="1"/>
              <a:t>abdominal</a:t>
            </a:r>
            <a:r>
              <a:rPr lang="tr-TR" dirty="0"/>
              <a:t> yağ dağılımının saptanması önemlidir. </a:t>
            </a:r>
          </a:p>
          <a:p>
            <a:pPr marL="0" indent="0">
              <a:buNone/>
            </a:pPr>
            <a:endParaRPr lang="tr-TR" dirty="0"/>
          </a:p>
        </p:txBody>
      </p:sp>
      <p:pic>
        <p:nvPicPr>
          <p:cNvPr id="12290" name="Picture 2" descr="Önce DİKKAT !! – ÖneriRafı"/>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04801" y="1922570"/>
            <a:ext cx="3305175" cy="3295651"/>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Resim 4"/>
          <p:cNvPicPr>
            <a:picLocks noChangeAspect="1"/>
          </p:cNvPicPr>
          <p:nvPr/>
        </p:nvPicPr>
        <p:blipFill rotWithShape="1">
          <a:blip r:embed="rId3"/>
          <a:srcRect l="17192" t="11145" r="74601" b="76659"/>
          <a:stretch/>
        </p:blipFill>
        <p:spPr>
          <a:xfrm>
            <a:off x="0" y="0"/>
            <a:ext cx="1577788" cy="1318748"/>
          </a:xfrm>
          <a:prstGeom prst="rect">
            <a:avLst/>
          </a:prstGeom>
        </p:spPr>
      </p:pic>
    </p:spTree>
    <p:extLst>
      <p:ext uri="{BB962C8B-B14F-4D97-AF65-F5344CB8AC3E}">
        <p14:creationId xmlns="" xmlns:p14="http://schemas.microsoft.com/office/powerpoint/2010/main" val="3122463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Başlık 1"/>
          <p:cNvSpPr>
            <a:spLocks noGrp="1"/>
          </p:cNvSpPr>
          <p:nvPr>
            <p:ph type="title"/>
          </p:nvPr>
        </p:nvSpPr>
        <p:spPr>
          <a:xfrm>
            <a:off x="1288869" y="336553"/>
            <a:ext cx="10058400" cy="1450757"/>
          </a:xfrm>
        </p:spPr>
        <p:txBody>
          <a:bodyPr/>
          <a:lstStyle/>
          <a:p>
            <a:pPr>
              <a:defRPr/>
            </a:pPr>
            <a:r>
              <a:rPr lang="tr-TR" sz="3600" dirty="0">
                <a:solidFill>
                  <a:schemeClr val="accent5">
                    <a:lumMod val="75000"/>
                  </a:schemeClr>
                </a:solidFill>
              </a:rPr>
              <a:t>BEL ÇEVRESİ</a:t>
            </a:r>
            <a:r>
              <a:rPr lang="tr-TR" sz="3600" dirty="0"/>
              <a:t>:</a:t>
            </a:r>
          </a:p>
        </p:txBody>
      </p:sp>
      <p:pic>
        <p:nvPicPr>
          <p:cNvPr id="2" name="İçerik Yer Tutucusu 1"/>
          <p:cNvPicPr>
            <a:picLocks noGrp="1" noChangeAspect="1"/>
          </p:cNvPicPr>
          <p:nvPr>
            <p:ph idx="1"/>
          </p:nvPr>
        </p:nvPicPr>
        <p:blipFill rotWithShape="1">
          <a:blip r:embed="rId2"/>
          <a:srcRect l="43246" t="42430" r="19978" b="40251"/>
          <a:stretch/>
        </p:blipFill>
        <p:spPr>
          <a:xfrm>
            <a:off x="1288869" y="2472557"/>
            <a:ext cx="9073459" cy="2403565"/>
          </a:xfrm>
          <a:prstGeom prst="rect">
            <a:avLst/>
          </a:prstGeom>
        </p:spPr>
      </p:pic>
    </p:spTree>
    <p:extLst>
      <p:ext uri="{BB962C8B-B14F-4D97-AF65-F5344CB8AC3E}">
        <p14:creationId xmlns="" xmlns:p14="http://schemas.microsoft.com/office/powerpoint/2010/main" val="34672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1 Başlık"/>
          <p:cNvSpPr>
            <a:spLocks noGrp="1"/>
          </p:cNvSpPr>
          <p:nvPr>
            <p:ph type="title" idx="4294967295"/>
          </p:nvPr>
        </p:nvSpPr>
        <p:spPr>
          <a:xfrm>
            <a:off x="2133600" y="-132228"/>
            <a:ext cx="10058400" cy="1450976"/>
          </a:xfrm>
        </p:spPr>
        <p:txBody>
          <a:bodyPr/>
          <a:lstStyle/>
          <a:p>
            <a:pPr eaLnBrk="1" hangingPunct="1"/>
            <a:r>
              <a:rPr lang="tr-TR" altLang="tr-TR" sz="3600" b="1" dirty="0" smtClean="0">
                <a:solidFill>
                  <a:schemeClr val="accent2">
                    <a:lumMod val="75000"/>
                  </a:schemeClr>
                </a:solidFill>
              </a:rPr>
              <a:t>OBEZİTENİN NEDENLERİ</a:t>
            </a:r>
            <a:endParaRPr lang="tr-TR" altLang="tr-TR" sz="3600" b="1" dirty="0">
              <a:solidFill>
                <a:schemeClr val="accent2">
                  <a:lumMod val="75000"/>
                </a:schemeClr>
              </a:solidFill>
            </a:endParaRPr>
          </a:p>
        </p:txBody>
      </p:sp>
      <p:sp>
        <p:nvSpPr>
          <p:cNvPr id="59395" name="2 İçerik Yer Tutucusu"/>
          <p:cNvSpPr>
            <a:spLocks noGrp="1"/>
          </p:cNvSpPr>
          <p:nvPr>
            <p:ph idx="4294967295"/>
          </p:nvPr>
        </p:nvSpPr>
        <p:spPr>
          <a:xfrm>
            <a:off x="395654" y="1661991"/>
            <a:ext cx="9864969" cy="1573213"/>
          </a:xfrm>
        </p:spPr>
        <p:txBody>
          <a:bodyPr>
            <a:normAutofit fontScale="85000" lnSpcReduction="20000"/>
          </a:bodyPr>
          <a:lstStyle/>
          <a:p>
            <a:r>
              <a:rPr lang="tr-TR" b="1" u="sng" dirty="0" err="1"/>
              <a:t>Obezitenin</a:t>
            </a:r>
            <a:r>
              <a:rPr lang="tr-TR" b="1" u="sng" dirty="0"/>
              <a:t> Nedenleri : </a:t>
            </a:r>
            <a:endParaRPr lang="tr-TR" dirty="0"/>
          </a:p>
          <a:p>
            <a:r>
              <a:rPr lang="tr-TR" dirty="0" err="1"/>
              <a:t>Obezitenin</a:t>
            </a:r>
            <a:r>
              <a:rPr lang="tr-TR" dirty="0"/>
              <a:t> ortaya çıkmasında genetik, çevresel, sosyokültürel ve davranışsal birçok faktörler rol oynamaktadır. Temel neden besinlerle alınan enerjinin harcanan enerjiden fazla olması sonucunda ortaya çıkan pozitif enerji dengesinin </a:t>
            </a:r>
            <a:r>
              <a:rPr lang="tr-TR" dirty="0" smtClean="0"/>
              <a:t>gelişmesidir.</a:t>
            </a:r>
          </a:p>
          <a:p>
            <a:pPr marL="1771650" lvl="3" indent="-514350">
              <a:buFont typeface="Wingdings" panose="05000000000000000000" pitchFamily="2" charset="2"/>
              <a:buChar char="ü"/>
            </a:pPr>
            <a:endParaRPr lang="tr-TR" altLang="tr-TR" sz="2400" dirty="0" smtClean="0"/>
          </a:p>
          <a:p>
            <a:pPr marL="1771650" lvl="3" indent="-514350">
              <a:buFont typeface="Wingdings" panose="05000000000000000000" pitchFamily="2" charset="2"/>
              <a:buChar char="ü"/>
            </a:pPr>
            <a:endParaRPr lang="tr-TR" altLang="tr-TR" sz="2400" dirty="0"/>
          </a:p>
        </p:txBody>
      </p:sp>
      <p:pic>
        <p:nvPicPr>
          <p:cNvPr id="4" name="Resim 3"/>
          <p:cNvPicPr>
            <a:picLocks noChangeAspect="1"/>
          </p:cNvPicPr>
          <p:nvPr/>
        </p:nvPicPr>
        <p:blipFill rotWithShape="1">
          <a:blip r:embed="rId3"/>
          <a:srcRect l="17192" t="11145" r="74601" b="76659"/>
          <a:stretch/>
        </p:blipFill>
        <p:spPr>
          <a:xfrm>
            <a:off x="0" y="0"/>
            <a:ext cx="1577788" cy="1318748"/>
          </a:xfrm>
          <a:prstGeom prst="rect">
            <a:avLst/>
          </a:prstGeom>
        </p:spPr>
      </p:pic>
      <p:sp>
        <p:nvSpPr>
          <p:cNvPr id="2" name="Yuvarlatılmış Dikdörtgen 1"/>
          <p:cNvSpPr/>
          <p:nvPr/>
        </p:nvSpPr>
        <p:spPr>
          <a:xfrm>
            <a:off x="1958272" y="3367088"/>
            <a:ext cx="6157028" cy="3235456"/>
          </a:xfrm>
          <a:prstGeom prst="roundRect">
            <a:avLst/>
          </a:prstGeom>
          <a:solidFill>
            <a:schemeClr val="bg1"/>
          </a:solidFill>
          <a:ln w="57150">
            <a:solidFill>
              <a:schemeClr val="accent2"/>
            </a:solidFill>
          </a:ln>
        </p:spPr>
        <p:style>
          <a:lnRef idx="2">
            <a:schemeClr val="accent4"/>
          </a:lnRef>
          <a:fillRef idx="1">
            <a:schemeClr val="lt1"/>
          </a:fillRef>
          <a:effectRef idx="0">
            <a:schemeClr val="accent4"/>
          </a:effectRef>
          <a:fontRef idx="minor">
            <a:schemeClr val="dk1"/>
          </a:fontRef>
        </p:style>
        <p:txBody>
          <a:bodyPr rtlCol="0" anchor="ctr"/>
          <a:lstStyle/>
          <a:p>
            <a:pPr marL="285750" lvl="0" indent="-285750">
              <a:buFont typeface="Wingdings" panose="05000000000000000000" pitchFamily="2" charset="2"/>
              <a:buChar char="q"/>
            </a:pPr>
            <a:r>
              <a:rPr lang="tr-TR" sz="1200" dirty="0"/>
              <a:t>Aşırı ve yanlış beslenme alışkanlıkları</a:t>
            </a:r>
          </a:p>
          <a:p>
            <a:pPr marL="285750" lvl="0" indent="-285750">
              <a:buFont typeface="Wingdings" panose="05000000000000000000" pitchFamily="2" charset="2"/>
              <a:buChar char="q"/>
            </a:pPr>
            <a:r>
              <a:rPr lang="tr-TR" sz="1200" dirty="0"/>
              <a:t>Yetersiz fiziksel aktivite</a:t>
            </a:r>
          </a:p>
          <a:p>
            <a:pPr marL="285750" lvl="0" indent="-285750">
              <a:buFont typeface="Wingdings" panose="05000000000000000000" pitchFamily="2" charset="2"/>
              <a:buChar char="q"/>
            </a:pPr>
            <a:r>
              <a:rPr lang="tr-TR" sz="1200" dirty="0"/>
              <a:t>Yaş</a:t>
            </a:r>
          </a:p>
          <a:p>
            <a:pPr marL="285750" lvl="0" indent="-285750">
              <a:buFont typeface="Wingdings" panose="05000000000000000000" pitchFamily="2" charset="2"/>
              <a:buChar char="q"/>
            </a:pPr>
            <a:r>
              <a:rPr lang="tr-TR" sz="1200" dirty="0"/>
              <a:t>Cinsiyet</a:t>
            </a:r>
          </a:p>
          <a:p>
            <a:pPr marL="285750" lvl="0" indent="-285750">
              <a:buFont typeface="Wingdings" panose="05000000000000000000" pitchFamily="2" charset="2"/>
              <a:buChar char="q"/>
            </a:pPr>
            <a:r>
              <a:rPr lang="tr-TR" sz="1200" dirty="0"/>
              <a:t>Eğitim düzeyi</a:t>
            </a:r>
          </a:p>
          <a:p>
            <a:pPr marL="285750" lvl="0" indent="-285750">
              <a:buFont typeface="Wingdings" panose="05000000000000000000" pitchFamily="2" charset="2"/>
              <a:buChar char="q"/>
            </a:pPr>
            <a:r>
              <a:rPr lang="tr-TR" sz="1200" dirty="0" err="1"/>
              <a:t>Sosyo</a:t>
            </a:r>
            <a:r>
              <a:rPr lang="tr-TR" sz="1200" dirty="0"/>
              <a:t> – kültürel etmenler</a:t>
            </a:r>
          </a:p>
          <a:p>
            <a:pPr marL="285750" lvl="0" indent="-285750">
              <a:buFont typeface="Wingdings" panose="05000000000000000000" pitchFamily="2" charset="2"/>
              <a:buChar char="q"/>
            </a:pPr>
            <a:r>
              <a:rPr lang="tr-TR" sz="1200" dirty="0"/>
              <a:t>Gelir durumu</a:t>
            </a:r>
          </a:p>
          <a:p>
            <a:pPr marL="285750" lvl="0" indent="-285750">
              <a:buFont typeface="Wingdings" panose="05000000000000000000" pitchFamily="2" charset="2"/>
              <a:buChar char="q"/>
            </a:pPr>
            <a:r>
              <a:rPr lang="tr-TR" sz="1200" dirty="0" err="1"/>
              <a:t>Hormonal</a:t>
            </a:r>
            <a:r>
              <a:rPr lang="tr-TR" sz="1200" dirty="0"/>
              <a:t> ve </a:t>
            </a:r>
            <a:r>
              <a:rPr lang="tr-TR" sz="1200" dirty="0" err="1"/>
              <a:t>metabolik</a:t>
            </a:r>
            <a:r>
              <a:rPr lang="tr-TR" sz="1200" dirty="0"/>
              <a:t> etmenler</a:t>
            </a:r>
          </a:p>
          <a:p>
            <a:pPr marL="285750" lvl="0" indent="-285750">
              <a:buFont typeface="Wingdings" panose="05000000000000000000" pitchFamily="2" charset="2"/>
              <a:buChar char="q"/>
            </a:pPr>
            <a:r>
              <a:rPr lang="tr-TR" sz="1200" dirty="0"/>
              <a:t>Genetik etmenler</a:t>
            </a:r>
          </a:p>
          <a:p>
            <a:pPr marL="285750" lvl="0" indent="-285750">
              <a:buFont typeface="Wingdings" panose="05000000000000000000" pitchFamily="2" charset="2"/>
              <a:buChar char="q"/>
            </a:pPr>
            <a:r>
              <a:rPr lang="tr-TR" sz="1200" dirty="0"/>
              <a:t>Psikolojik problemler </a:t>
            </a:r>
          </a:p>
          <a:p>
            <a:pPr marL="285750" lvl="0" indent="-285750">
              <a:buFont typeface="Wingdings" panose="05000000000000000000" pitchFamily="2" charset="2"/>
              <a:buChar char="q"/>
            </a:pPr>
            <a:r>
              <a:rPr lang="tr-TR" sz="1200" dirty="0"/>
              <a:t>Sık aralıklarla çok düşük enerjili diyetler uygulama</a:t>
            </a:r>
          </a:p>
          <a:p>
            <a:pPr marL="285750" lvl="0" indent="-285750">
              <a:buFont typeface="Wingdings" panose="05000000000000000000" pitchFamily="2" charset="2"/>
              <a:buChar char="q"/>
            </a:pPr>
            <a:r>
              <a:rPr lang="tr-TR" sz="1200" dirty="0"/>
              <a:t>Sigara- alkol kullanma durumu</a:t>
            </a:r>
          </a:p>
          <a:p>
            <a:pPr marL="285750" lvl="0" indent="-285750">
              <a:buFont typeface="Wingdings" panose="05000000000000000000" pitchFamily="2" charset="2"/>
              <a:buChar char="q"/>
            </a:pPr>
            <a:r>
              <a:rPr lang="tr-TR" sz="1200" dirty="0"/>
              <a:t>Kullanılan bazı ilaçlar (</a:t>
            </a:r>
            <a:r>
              <a:rPr lang="tr-TR" sz="1200" dirty="0" err="1"/>
              <a:t>antideprasanlar</a:t>
            </a:r>
            <a:r>
              <a:rPr lang="tr-TR" sz="1200" dirty="0"/>
              <a:t> vb.)</a:t>
            </a:r>
          </a:p>
          <a:p>
            <a:pPr marL="285750" lvl="0" indent="-285750">
              <a:buFont typeface="Wingdings" panose="05000000000000000000" pitchFamily="2" charset="2"/>
              <a:buChar char="q"/>
            </a:pPr>
            <a:r>
              <a:rPr lang="tr-TR" sz="1200" dirty="0"/>
              <a:t>Doğum sayısı ve doğumlar arası süre </a:t>
            </a:r>
            <a:r>
              <a:rPr lang="tr-TR" sz="1200" dirty="0" err="1"/>
              <a:t>obezitenin</a:t>
            </a:r>
            <a:r>
              <a:rPr lang="tr-TR" sz="1200" dirty="0"/>
              <a:t> neden/nedenlerini oluşturabilir.</a:t>
            </a:r>
          </a:p>
        </p:txBody>
      </p:sp>
      <p:pic>
        <p:nvPicPr>
          <p:cNvPr id="1030" name="Picture 6" descr="Obesity"/>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53356" t="52361" r="9598"/>
          <a:stretch/>
        </p:blipFill>
        <p:spPr bwMode="auto">
          <a:xfrm>
            <a:off x="10591799" y="5750169"/>
            <a:ext cx="1617786" cy="1107831"/>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Picture 6" descr="Obesity"/>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52081" t="1890" r="3221" b="50413"/>
          <a:stretch/>
        </p:blipFill>
        <p:spPr bwMode="auto">
          <a:xfrm>
            <a:off x="10626969" y="1661991"/>
            <a:ext cx="1565031" cy="1116623"/>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6" descr="Obesity"/>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13170" r="50589" b="54724"/>
          <a:stretch/>
        </p:blipFill>
        <p:spPr bwMode="auto">
          <a:xfrm>
            <a:off x="10609385" y="186"/>
            <a:ext cx="1582615" cy="1052852"/>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pic>
        <p:nvPicPr>
          <p:cNvPr id="12" name="Picture 6" descr="Obesity"/>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9060" t="51105" r="51276"/>
          <a:stretch/>
        </p:blipFill>
        <p:spPr bwMode="auto">
          <a:xfrm>
            <a:off x="10626969" y="3614615"/>
            <a:ext cx="1576020" cy="113703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901472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Başlık"/>
          <p:cNvSpPr>
            <a:spLocks noGrp="1"/>
          </p:cNvSpPr>
          <p:nvPr>
            <p:ph type="title"/>
          </p:nvPr>
        </p:nvSpPr>
        <p:spPr>
          <a:xfrm>
            <a:off x="1577788" y="250032"/>
            <a:ext cx="8107407" cy="1143000"/>
          </a:xfrm>
        </p:spPr>
        <p:txBody>
          <a:bodyPr>
            <a:normAutofit/>
          </a:bodyPr>
          <a:lstStyle/>
          <a:p>
            <a:pPr eaLnBrk="1" hangingPunct="1"/>
            <a:r>
              <a:rPr lang="tr-TR" altLang="tr-TR" sz="2800" b="1" dirty="0" smtClean="0">
                <a:solidFill>
                  <a:srgbClr val="C00000"/>
                </a:solidFill>
                <a:effectLst>
                  <a:outerShdw blurRad="38100" dist="38100" dir="2700000" algn="tl">
                    <a:srgbClr val="000000">
                      <a:alpha val="43137"/>
                    </a:srgbClr>
                  </a:outerShdw>
                </a:effectLst>
              </a:rPr>
              <a:t>OBEZİTENİN YOL </a:t>
            </a:r>
            <a:r>
              <a:rPr lang="tr-TR" altLang="tr-TR" sz="2800" b="1" dirty="0">
                <a:solidFill>
                  <a:srgbClr val="C00000"/>
                </a:solidFill>
                <a:effectLst>
                  <a:outerShdw blurRad="38100" dist="38100" dir="2700000" algn="tl">
                    <a:srgbClr val="000000">
                      <a:alpha val="43137"/>
                    </a:srgbClr>
                  </a:outerShdw>
                </a:effectLst>
              </a:rPr>
              <a:t>AÇTIĞI SAĞLIK SORUNLARI</a:t>
            </a:r>
          </a:p>
        </p:txBody>
      </p:sp>
      <p:pic>
        <p:nvPicPr>
          <p:cNvPr id="4" name="Resim 3"/>
          <p:cNvPicPr>
            <a:picLocks noChangeAspect="1"/>
          </p:cNvPicPr>
          <p:nvPr/>
        </p:nvPicPr>
        <p:blipFill rotWithShape="1">
          <a:blip r:embed="rId2"/>
          <a:srcRect l="17192" t="11145" r="74601" b="76659"/>
          <a:stretch/>
        </p:blipFill>
        <p:spPr>
          <a:xfrm>
            <a:off x="0" y="0"/>
            <a:ext cx="1577788" cy="1318748"/>
          </a:xfrm>
          <a:prstGeom prst="rect">
            <a:avLst/>
          </a:prstGeom>
        </p:spPr>
      </p:pic>
      <p:sp>
        <p:nvSpPr>
          <p:cNvPr id="3" name="Dikdörtgen 2"/>
          <p:cNvSpPr/>
          <p:nvPr/>
        </p:nvSpPr>
        <p:spPr>
          <a:xfrm>
            <a:off x="788894" y="1928250"/>
            <a:ext cx="3509554" cy="3889075"/>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buClr>
                <a:schemeClr val="tx2"/>
              </a:buClr>
            </a:pPr>
            <a:r>
              <a:rPr lang="tr-TR" altLang="tr-TR" sz="1200" b="1" dirty="0"/>
              <a:t>Solunum Sistemi:</a:t>
            </a:r>
          </a:p>
          <a:p>
            <a:pPr lvl="1">
              <a:buFont typeface="Wingdings" panose="05000000000000000000" pitchFamily="2" charset="2"/>
              <a:buChar char="ü"/>
            </a:pPr>
            <a:r>
              <a:rPr lang="tr-TR" altLang="tr-TR" sz="1200" dirty="0"/>
              <a:t>	Akciğer </a:t>
            </a:r>
            <a:r>
              <a:rPr lang="tr-TR" altLang="tr-TR" sz="1200" dirty="0" err="1"/>
              <a:t>hipoventilasyonu</a:t>
            </a:r>
            <a:endParaRPr lang="tr-TR" altLang="tr-TR" sz="1200" dirty="0"/>
          </a:p>
          <a:p>
            <a:pPr lvl="1">
              <a:buFont typeface="Wingdings" panose="05000000000000000000" pitchFamily="2" charset="2"/>
              <a:buChar char="ü"/>
            </a:pPr>
            <a:r>
              <a:rPr lang="tr-TR" altLang="tr-TR" sz="1200" dirty="0"/>
              <a:t>	Horlama</a:t>
            </a:r>
          </a:p>
          <a:p>
            <a:pPr lvl="1">
              <a:buFont typeface="Wingdings" panose="05000000000000000000" pitchFamily="2" charset="2"/>
              <a:buChar char="ü"/>
            </a:pPr>
            <a:r>
              <a:rPr lang="tr-TR" altLang="tr-TR" sz="1200" dirty="0"/>
              <a:t>	</a:t>
            </a:r>
            <a:r>
              <a:rPr lang="tr-TR" altLang="tr-TR" sz="1200" dirty="0" err="1"/>
              <a:t>Sleep</a:t>
            </a:r>
            <a:r>
              <a:rPr lang="tr-TR" altLang="tr-TR" sz="1200" dirty="0"/>
              <a:t> </a:t>
            </a:r>
            <a:r>
              <a:rPr lang="tr-TR" altLang="tr-TR" sz="1200" dirty="0" err="1"/>
              <a:t>Apne</a:t>
            </a:r>
            <a:endParaRPr lang="tr-TR" altLang="tr-TR" sz="1200" dirty="0"/>
          </a:p>
          <a:p>
            <a:pPr>
              <a:buClr>
                <a:schemeClr val="tx2"/>
              </a:buClr>
            </a:pPr>
            <a:r>
              <a:rPr lang="tr-TR" altLang="tr-TR" sz="1200" b="1" dirty="0"/>
              <a:t>Endokrin – </a:t>
            </a:r>
            <a:r>
              <a:rPr lang="tr-TR" altLang="tr-TR" sz="1200" b="1" dirty="0" err="1"/>
              <a:t>Metabolik</a:t>
            </a:r>
            <a:r>
              <a:rPr lang="tr-TR" altLang="tr-TR" sz="1200" b="1" dirty="0"/>
              <a:t> sistem:</a:t>
            </a:r>
            <a:r>
              <a:rPr lang="tr-TR" altLang="tr-TR" sz="1200" dirty="0"/>
              <a:t>	</a:t>
            </a:r>
          </a:p>
          <a:p>
            <a:pPr lvl="1">
              <a:buFont typeface="Wingdings" panose="05000000000000000000" pitchFamily="2" charset="2"/>
              <a:buChar char="ü"/>
            </a:pPr>
            <a:r>
              <a:rPr lang="tr-TR" altLang="tr-TR" sz="1200" dirty="0"/>
              <a:t>	</a:t>
            </a:r>
            <a:r>
              <a:rPr lang="tr-TR" altLang="tr-TR" sz="1200" dirty="0" err="1"/>
              <a:t>Diabetes</a:t>
            </a:r>
            <a:r>
              <a:rPr lang="tr-TR" altLang="tr-TR" sz="1200" dirty="0"/>
              <a:t> </a:t>
            </a:r>
            <a:r>
              <a:rPr lang="tr-TR" altLang="tr-TR" sz="1200" dirty="0" err="1"/>
              <a:t>Mellitus</a:t>
            </a:r>
            <a:endParaRPr lang="tr-TR" altLang="tr-TR" sz="1200" dirty="0"/>
          </a:p>
          <a:p>
            <a:pPr lvl="1">
              <a:buFont typeface="Wingdings" panose="05000000000000000000" pitchFamily="2" charset="2"/>
              <a:buChar char="ü"/>
            </a:pPr>
            <a:r>
              <a:rPr lang="tr-TR" altLang="tr-TR" sz="1200" dirty="0"/>
              <a:t>	</a:t>
            </a:r>
            <a:r>
              <a:rPr lang="tr-TR" altLang="tr-TR" sz="1200" dirty="0" err="1"/>
              <a:t>Osteoporozis</a:t>
            </a:r>
            <a:endParaRPr lang="tr-TR" altLang="tr-TR" sz="1200" dirty="0"/>
          </a:p>
          <a:p>
            <a:pPr>
              <a:buClr>
                <a:schemeClr val="tx2"/>
              </a:buClr>
            </a:pPr>
            <a:r>
              <a:rPr lang="tr-TR" altLang="tr-TR" sz="1200" b="1" dirty="0"/>
              <a:t>Kas iskelet sistemi:</a:t>
            </a:r>
          </a:p>
          <a:p>
            <a:pPr lvl="1">
              <a:buFont typeface="Wingdings" panose="05000000000000000000" pitchFamily="2" charset="2"/>
              <a:buChar char="ü"/>
            </a:pPr>
            <a:r>
              <a:rPr lang="tr-TR" altLang="tr-TR" sz="1200" dirty="0"/>
              <a:t>	</a:t>
            </a:r>
            <a:r>
              <a:rPr lang="tr-TR" altLang="tr-TR" sz="1200" dirty="0" err="1"/>
              <a:t>Osteoartritis</a:t>
            </a:r>
            <a:endParaRPr lang="tr-TR" altLang="tr-TR" sz="1200" dirty="0"/>
          </a:p>
          <a:p>
            <a:pPr lvl="1">
              <a:buFont typeface="Wingdings" panose="05000000000000000000" pitchFamily="2" charset="2"/>
              <a:buChar char="ü"/>
            </a:pPr>
            <a:r>
              <a:rPr lang="tr-TR" altLang="tr-TR" sz="1200" dirty="0"/>
              <a:t>	</a:t>
            </a:r>
            <a:r>
              <a:rPr lang="tr-TR" altLang="tr-TR" sz="1200" dirty="0" smtClean="0"/>
              <a:t>Gut</a:t>
            </a:r>
            <a:endParaRPr lang="tr-TR" altLang="tr-TR" sz="1200" dirty="0"/>
          </a:p>
          <a:p>
            <a:pPr>
              <a:buClr>
                <a:schemeClr val="tx2"/>
              </a:buClr>
            </a:pPr>
            <a:r>
              <a:rPr lang="tr-TR" altLang="tr-TR" sz="1400" b="1" dirty="0" err="1"/>
              <a:t>Genito-üriner</a:t>
            </a:r>
            <a:r>
              <a:rPr lang="tr-TR" altLang="tr-TR" sz="1400" b="1" dirty="0"/>
              <a:t> sistem:</a:t>
            </a:r>
          </a:p>
          <a:p>
            <a:pPr lvl="1">
              <a:buClr>
                <a:schemeClr val="tx2"/>
              </a:buClr>
              <a:buFont typeface="Wingdings" panose="05000000000000000000" pitchFamily="2" charset="2"/>
              <a:buChar char="ü"/>
            </a:pPr>
            <a:r>
              <a:rPr lang="tr-TR" altLang="tr-TR" sz="1400" dirty="0"/>
              <a:t>	Gebelik </a:t>
            </a:r>
            <a:r>
              <a:rPr lang="tr-TR" altLang="tr-TR" sz="1400" dirty="0" err="1"/>
              <a:t>toksemisi</a:t>
            </a:r>
            <a:endParaRPr lang="tr-TR" altLang="tr-TR" sz="1400" dirty="0"/>
          </a:p>
          <a:p>
            <a:pPr lvl="1">
              <a:buClr>
                <a:schemeClr val="tx2"/>
              </a:buClr>
              <a:buFont typeface="Wingdings" panose="05000000000000000000" pitchFamily="2" charset="2"/>
              <a:buChar char="ü"/>
            </a:pPr>
            <a:r>
              <a:rPr lang="tr-TR" altLang="tr-TR" sz="1400" dirty="0"/>
              <a:t>	</a:t>
            </a:r>
            <a:r>
              <a:rPr lang="tr-TR" altLang="tr-TR" sz="1400" dirty="0" err="1"/>
              <a:t>Endometrium</a:t>
            </a:r>
            <a:r>
              <a:rPr lang="tr-TR" altLang="tr-TR" sz="1400" dirty="0"/>
              <a:t> kanseri</a:t>
            </a:r>
          </a:p>
          <a:p>
            <a:pPr lvl="1">
              <a:buClr>
                <a:schemeClr val="tx2"/>
              </a:buClr>
              <a:buFont typeface="Wingdings" panose="05000000000000000000" pitchFamily="2" charset="2"/>
              <a:buChar char="ü"/>
            </a:pPr>
            <a:r>
              <a:rPr lang="tr-TR" altLang="tr-TR" sz="1400" dirty="0"/>
              <a:t>	</a:t>
            </a:r>
            <a:r>
              <a:rPr lang="tr-TR" altLang="tr-TR" sz="1400" dirty="0" err="1"/>
              <a:t>İnfertilite</a:t>
            </a:r>
            <a:endParaRPr lang="tr-TR" altLang="tr-TR" sz="1400" dirty="0"/>
          </a:p>
          <a:p>
            <a:pPr lvl="1"/>
            <a:endParaRPr lang="tr-TR" altLang="tr-TR" sz="1200" dirty="0" smtClean="0"/>
          </a:p>
          <a:p>
            <a:pPr>
              <a:buClr>
                <a:schemeClr val="tx2"/>
              </a:buClr>
            </a:pPr>
            <a:r>
              <a:rPr lang="tr-TR" altLang="tr-TR" sz="1400" b="1" dirty="0"/>
              <a:t>Dolaşım sistemi:</a:t>
            </a:r>
          </a:p>
          <a:p>
            <a:pPr lvl="1">
              <a:buClr>
                <a:schemeClr val="tx2"/>
              </a:buClr>
              <a:buFont typeface="Wingdings" panose="05000000000000000000" pitchFamily="2" charset="2"/>
              <a:buChar char="ü"/>
            </a:pPr>
            <a:r>
              <a:rPr lang="tr-TR" altLang="tr-TR" sz="1400" dirty="0"/>
              <a:t>	</a:t>
            </a:r>
            <a:r>
              <a:rPr lang="tr-TR" altLang="tr-TR" sz="1400" dirty="0" err="1"/>
              <a:t>Aterosklerozis</a:t>
            </a:r>
            <a:endParaRPr lang="tr-TR" altLang="tr-TR" sz="1400" dirty="0"/>
          </a:p>
          <a:p>
            <a:pPr lvl="1">
              <a:buClr>
                <a:schemeClr val="tx2"/>
              </a:buClr>
              <a:buFont typeface="Wingdings" panose="05000000000000000000" pitchFamily="2" charset="2"/>
              <a:buChar char="ü"/>
            </a:pPr>
            <a:r>
              <a:rPr lang="tr-TR" altLang="tr-TR" sz="1400" dirty="0"/>
              <a:t>	Hipertansiyon</a:t>
            </a:r>
          </a:p>
          <a:p>
            <a:pPr lvl="1"/>
            <a:endParaRPr lang="tr-TR" altLang="tr-TR" sz="1200" dirty="0"/>
          </a:p>
          <a:p>
            <a:pPr lvl="1"/>
            <a:endParaRPr lang="tr-TR" altLang="tr-TR" sz="1200" dirty="0"/>
          </a:p>
        </p:txBody>
      </p:sp>
      <p:sp>
        <p:nvSpPr>
          <p:cNvPr id="8" name="İçerik Yer Tutucusu 7"/>
          <p:cNvSpPr>
            <a:spLocks noGrp="1"/>
          </p:cNvSpPr>
          <p:nvPr>
            <p:ph idx="1"/>
          </p:nvPr>
        </p:nvSpPr>
        <p:spPr>
          <a:xfrm>
            <a:off x="5093435" y="1940614"/>
            <a:ext cx="2671431" cy="3944983"/>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marL="0" indent="0">
              <a:buClr>
                <a:schemeClr val="tx2"/>
              </a:buClr>
              <a:buNone/>
            </a:pPr>
            <a:r>
              <a:rPr lang="tr-TR" altLang="tr-TR" sz="1200" b="1" dirty="0" err="1" smtClean="0"/>
              <a:t>Gastrointestinal</a:t>
            </a:r>
            <a:r>
              <a:rPr lang="tr-TR" altLang="tr-TR" sz="1200" b="1" dirty="0" smtClean="0"/>
              <a:t> </a:t>
            </a:r>
            <a:r>
              <a:rPr lang="tr-TR" altLang="tr-TR" sz="1200" b="1" dirty="0"/>
              <a:t>sistem:</a:t>
            </a:r>
          </a:p>
          <a:p>
            <a:pPr lvl="1">
              <a:buClr>
                <a:schemeClr val="tx2"/>
              </a:buClr>
              <a:buFont typeface="Wingdings" panose="05000000000000000000" pitchFamily="2" charset="2"/>
              <a:buChar char="ü"/>
            </a:pPr>
            <a:r>
              <a:rPr lang="tr-TR" altLang="tr-TR" sz="1200" dirty="0" smtClean="0"/>
              <a:t>Karaciğer </a:t>
            </a:r>
            <a:r>
              <a:rPr lang="tr-TR" altLang="tr-TR" sz="1200" dirty="0"/>
              <a:t>yağlanması</a:t>
            </a:r>
          </a:p>
          <a:p>
            <a:pPr lvl="1">
              <a:buClr>
                <a:schemeClr val="tx2"/>
              </a:buClr>
              <a:buFont typeface="Wingdings" panose="05000000000000000000" pitchFamily="2" charset="2"/>
              <a:buChar char="ü"/>
            </a:pPr>
            <a:r>
              <a:rPr lang="tr-TR" altLang="tr-TR" sz="1200" dirty="0" smtClean="0"/>
              <a:t>Safra taşları</a:t>
            </a:r>
          </a:p>
          <a:p>
            <a:pPr marL="0" indent="0">
              <a:spcAft>
                <a:spcPts val="0"/>
              </a:spcAft>
              <a:buClr>
                <a:schemeClr val="tx2"/>
              </a:buClr>
              <a:buNone/>
              <a:defRPr/>
            </a:pPr>
            <a:r>
              <a:rPr lang="tr-TR" sz="1200" b="1" dirty="0"/>
              <a:t>Deride:</a:t>
            </a:r>
          </a:p>
          <a:p>
            <a:pPr marL="640080" lvl="1" indent="-246888">
              <a:spcAft>
                <a:spcPts val="0"/>
              </a:spcAft>
              <a:buClr>
                <a:schemeClr val="tx2"/>
              </a:buClr>
              <a:buFont typeface="Wingdings" pitchFamily="2" charset="2"/>
              <a:buChar char="ü"/>
              <a:defRPr/>
            </a:pPr>
            <a:r>
              <a:rPr lang="tr-TR" sz="1200" dirty="0" smtClean="0"/>
              <a:t>Enfeksiyonlar</a:t>
            </a:r>
            <a:endParaRPr lang="tr-TR" sz="1200" dirty="0"/>
          </a:p>
          <a:p>
            <a:pPr marL="0" indent="0">
              <a:spcAft>
                <a:spcPts val="0"/>
              </a:spcAft>
              <a:buClr>
                <a:schemeClr val="tx2"/>
              </a:buClr>
              <a:buNone/>
              <a:defRPr/>
            </a:pPr>
            <a:r>
              <a:rPr lang="tr-TR" sz="1200" b="1" dirty="0"/>
              <a:t>Kanser:</a:t>
            </a:r>
          </a:p>
          <a:p>
            <a:pPr marL="640080" lvl="1" indent="-246888">
              <a:spcAft>
                <a:spcPts val="0"/>
              </a:spcAft>
              <a:buClr>
                <a:schemeClr val="tx2"/>
              </a:buClr>
              <a:buFont typeface="Wingdings" pitchFamily="2" charset="2"/>
              <a:buChar char="ü"/>
              <a:defRPr/>
            </a:pPr>
            <a:r>
              <a:rPr lang="tr-TR" sz="1200" dirty="0" err="1" smtClean="0"/>
              <a:t>Obez</a:t>
            </a:r>
            <a:r>
              <a:rPr lang="tr-TR" sz="1200" dirty="0" smtClean="0"/>
              <a:t> </a:t>
            </a:r>
            <a:r>
              <a:rPr lang="tr-TR" sz="1200" dirty="0"/>
              <a:t>erkeklerde: kolon, rektum, prostat kanseri </a:t>
            </a:r>
            <a:r>
              <a:rPr lang="tr-TR" sz="1200" dirty="0" smtClean="0"/>
              <a:t>riski yüksek</a:t>
            </a:r>
            <a:endParaRPr lang="tr-TR" sz="1200" dirty="0"/>
          </a:p>
          <a:p>
            <a:pPr marL="640080" lvl="1" indent="-246888">
              <a:spcAft>
                <a:spcPts val="0"/>
              </a:spcAft>
              <a:buClr>
                <a:schemeClr val="tx2"/>
              </a:buClr>
              <a:buFont typeface="Wingdings" pitchFamily="2" charset="2"/>
              <a:buChar char="ü"/>
              <a:defRPr/>
            </a:pPr>
            <a:r>
              <a:rPr lang="tr-TR" sz="1200" dirty="0" err="1" smtClean="0"/>
              <a:t>Obez</a:t>
            </a:r>
            <a:r>
              <a:rPr lang="tr-TR" sz="1200" dirty="0" smtClean="0"/>
              <a:t> kadınlarda</a:t>
            </a:r>
            <a:r>
              <a:rPr lang="tr-TR" sz="1200" dirty="0"/>
              <a:t>: safra kesesi, </a:t>
            </a:r>
            <a:r>
              <a:rPr lang="tr-TR" sz="1200" dirty="0" err="1"/>
              <a:t>over</a:t>
            </a:r>
            <a:r>
              <a:rPr lang="tr-TR" sz="1200" dirty="0"/>
              <a:t>, meme </a:t>
            </a:r>
            <a:r>
              <a:rPr lang="tr-TR" sz="1200" dirty="0" smtClean="0"/>
              <a:t>kanseri riski </a:t>
            </a:r>
            <a:r>
              <a:rPr lang="tr-TR" sz="1200" dirty="0"/>
              <a:t>yüksek</a:t>
            </a:r>
            <a:r>
              <a:rPr lang="tr-TR" sz="1200" b="1" u="sng" dirty="0" smtClean="0"/>
              <a:t>.</a:t>
            </a:r>
            <a:endParaRPr lang="tr-TR" sz="1400" dirty="0"/>
          </a:p>
          <a:p>
            <a:pPr marL="393192" lvl="1" indent="0">
              <a:spcAft>
                <a:spcPts val="0"/>
              </a:spcAft>
              <a:buClr>
                <a:schemeClr val="tx2"/>
              </a:buClr>
              <a:buNone/>
              <a:defRPr/>
            </a:pPr>
            <a:endParaRPr lang="tr-TR" sz="1200" b="1" u="sng" dirty="0"/>
          </a:p>
        </p:txBody>
      </p:sp>
      <p:pic>
        <p:nvPicPr>
          <p:cNvPr id="4100" name="Picture 4" descr="Obezite Nedir ve Tedavisi Nasıl Yapılır - Doç. Dr. Osman Yıldırım"/>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559853" y="511931"/>
            <a:ext cx="3429000" cy="537366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23992219"/>
      </p:ext>
    </p:extLst>
  </p:cSld>
  <p:clrMapOvr>
    <a:masterClrMapping/>
  </p:clrMapOvr>
  <p:timing>
    <p:tnLst>
      <p:par>
        <p:cTn id="1" dur="indefinite" restart="never" nodeType="tmRoot"/>
      </p:par>
    </p:tn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3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Geçmişe bakış">
  <a:themeElements>
    <a:clrScheme name="Geçmişe bakış">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Geçmişe bakış">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9CC26709-368C-4D72-9060-94E5B3FF3CD6}"/>
    </a:ext>
  </a:extLst>
</a:theme>
</file>

<file path=ppt/theme/theme6.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Duman</Template>
  <TotalTime>3059</TotalTime>
  <Words>892</Words>
  <Application>Microsoft Office PowerPoint</Application>
  <PresentationFormat>Özel</PresentationFormat>
  <Paragraphs>130</Paragraphs>
  <Slides>17</Slides>
  <Notes>1</Notes>
  <HiddenSlides>0</HiddenSlides>
  <MMClips>0</MMClips>
  <ScaleCrop>false</ScaleCrop>
  <HeadingPairs>
    <vt:vector size="4" baseType="variant">
      <vt:variant>
        <vt:lpstr>Tema</vt:lpstr>
      </vt:variant>
      <vt:variant>
        <vt:i4>5</vt:i4>
      </vt:variant>
      <vt:variant>
        <vt:lpstr>Slayt Başlıkları</vt:lpstr>
      </vt:variant>
      <vt:variant>
        <vt:i4>17</vt:i4>
      </vt:variant>
    </vt:vector>
  </HeadingPairs>
  <TitlesOfParts>
    <vt:vector size="22" baseType="lpstr">
      <vt:lpstr>HDOfficeLightV0</vt:lpstr>
      <vt:lpstr>1_HDOfficeLightV0</vt:lpstr>
      <vt:lpstr>2_HDOfficeLightV0</vt:lpstr>
      <vt:lpstr>3_HDOfficeLightV0</vt:lpstr>
      <vt:lpstr>Geçmişe bakış</vt:lpstr>
      <vt:lpstr> Sağlık Bilimleri Fakültesi Beslenme ve Diyetetik Bölümü  </vt:lpstr>
      <vt:lpstr>SAĞLIKLI VÜCUT AĞIRLIĞI</vt:lpstr>
      <vt:lpstr>OBEZİTE</vt:lpstr>
      <vt:lpstr>Obezite Gelişmesini Etkileyen Faktörler</vt:lpstr>
      <vt:lpstr>Obezitenin Değerlendirilmesi</vt:lpstr>
      <vt:lpstr>Slayt 6</vt:lpstr>
      <vt:lpstr>BEL ÇEVRESİ:</vt:lpstr>
      <vt:lpstr>OBEZİTENİN NEDENLERİ</vt:lpstr>
      <vt:lpstr>OBEZİTENİN YOL AÇTIĞI SAĞLIK SORUNLARI</vt:lpstr>
      <vt:lpstr>COVİD19-OBEZİTE İLİŞKİSİ</vt:lpstr>
      <vt:lpstr>Abdominal obezite, bozulmuş ventilasyonu ile ilişkilidir, bu da kanın oksijen satürasyonunun azalmasına neden olur.</vt:lpstr>
      <vt:lpstr>Bireylerin günlük enerji alımını kontrol etmelerine ve vücut ağırlığını yönetmelerine yardımcı öneriler: </vt:lpstr>
      <vt:lpstr>Bireylerin günlük enerji alımını kontrol etmelerine ve vücut ağırlığını yönetmelerine yardımcı öneriler:</vt:lpstr>
      <vt:lpstr>Slayt 14</vt:lpstr>
      <vt:lpstr>Slayt 15</vt:lpstr>
      <vt:lpstr>Slayt 16</vt:lpstr>
      <vt:lpstr>Slayt 17</vt:lpstr>
    </vt:vector>
  </TitlesOfParts>
  <Company>MoTuN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ESRA ERKUT</dc:creator>
  <cp:lastModifiedBy>user</cp:lastModifiedBy>
  <cp:revision>441</cp:revision>
  <cp:lastPrinted>2019-09-30T12:14:07Z</cp:lastPrinted>
  <dcterms:created xsi:type="dcterms:W3CDTF">2019-02-04T08:07:33Z</dcterms:created>
  <dcterms:modified xsi:type="dcterms:W3CDTF">2020-04-19T08:51:36Z</dcterms:modified>
</cp:coreProperties>
</file>